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
  </p:notesMasterIdLst>
  <p:handoutMasterIdLst>
    <p:handoutMasterId r:id="rId11"/>
  </p:handoutMasterIdLst>
  <p:sldIdLst>
    <p:sldId id="265" r:id="rId2"/>
    <p:sldId id="264" r:id="rId3"/>
    <p:sldId id="266" r:id="rId4"/>
    <p:sldId id="268" r:id="rId5"/>
    <p:sldId id="269" r:id="rId6"/>
    <p:sldId id="270" r:id="rId7"/>
    <p:sldId id="271" r:id="rId8"/>
    <p:sldId id="272"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1C46"/>
    <a:srgbClr val="011C4F"/>
    <a:srgbClr val="011C2B"/>
    <a:srgbClr val="B3A3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542"/>
    <p:restoredTop sz="94683"/>
  </p:normalViewPr>
  <p:slideViewPr>
    <p:cSldViewPr snapToGrid="0" snapToObjects="1">
      <p:cViewPr varScale="1">
        <p:scale>
          <a:sx n="113" d="100"/>
          <a:sy n="113" d="100"/>
        </p:scale>
        <p:origin x="182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80122A-0559-F14A-8077-81E980626814}" type="datetimeFigureOut">
              <a:rPr lang="en-US" smtClean="0"/>
              <a:t>9/1/2017</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C5F2F4-5576-994C-AE7B-A6A45FE50403}" type="slidenum">
              <a:rPr lang="en-US" smtClean="0"/>
              <a:t>‹#›</a:t>
            </a:fld>
            <a:endParaRPr lang="en-US" dirty="0"/>
          </a:p>
        </p:txBody>
      </p:sp>
    </p:spTree>
    <p:extLst>
      <p:ext uri="{BB962C8B-B14F-4D97-AF65-F5344CB8AC3E}">
        <p14:creationId xmlns:p14="http://schemas.microsoft.com/office/powerpoint/2010/main" val="834882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701FF8-BC8B-9142-BF95-79B80C5450C1}" type="datetimeFigureOut">
              <a:rPr lang="en-US" smtClean="0"/>
              <a:t>9/1/2017</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F8CC5-EDF5-7D4D-BB49-2CAE61E85E65}" type="slidenum">
              <a:rPr lang="en-US" smtClean="0"/>
              <a:t>‹#›</a:t>
            </a:fld>
            <a:endParaRPr lang="en-US" dirty="0"/>
          </a:p>
        </p:txBody>
      </p:sp>
    </p:spTree>
    <p:extLst>
      <p:ext uri="{BB962C8B-B14F-4D97-AF65-F5344CB8AC3E}">
        <p14:creationId xmlns:p14="http://schemas.microsoft.com/office/powerpoint/2010/main" val="840797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1ED26DD-B174-AE49-AD09-58BBC77E7E7A}" type="datetimeFigureOut">
              <a:rPr lang="en-US" smtClean="0"/>
              <a:t>9/1/2017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53DAA9-0582-2243-89BB-F0234AF45ABD}"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ED26DD-B174-AE49-AD09-58BBC77E7E7A}" type="datetimeFigureOut">
              <a:rPr lang="en-US" smtClean="0"/>
              <a:t>9/1/2017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53DAA9-0582-2243-89BB-F0234AF45ABD}"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ED26DD-B174-AE49-AD09-58BBC77E7E7A}" type="datetimeFigureOut">
              <a:rPr lang="en-US" smtClean="0"/>
              <a:t>9/1/2017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53DAA9-0582-2243-89BB-F0234AF45ABD}"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ED26DD-B174-AE49-AD09-58BBC77E7E7A}" type="datetimeFigureOut">
              <a:rPr lang="en-US" smtClean="0"/>
              <a:t>9/1/2017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53DAA9-0582-2243-89BB-F0234AF45ABD}"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ED26DD-B174-AE49-AD09-58BBC77E7E7A}" type="datetimeFigureOut">
              <a:rPr lang="en-US" smtClean="0"/>
              <a:t>9/1/2017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53DAA9-0582-2243-89BB-F0234AF45ABD}"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1ED26DD-B174-AE49-AD09-58BBC77E7E7A}" type="datetimeFigureOut">
              <a:rPr lang="en-US" smtClean="0"/>
              <a:t>9/1/2017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53DAA9-0582-2243-89BB-F0234AF45ABD}"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1ED26DD-B174-AE49-AD09-58BBC77E7E7A}" type="datetimeFigureOut">
              <a:rPr lang="en-US" smtClean="0"/>
              <a:t>9/1/2017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C53DAA9-0582-2243-89BB-F0234AF45ABD}"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1ED26DD-B174-AE49-AD09-58BBC77E7E7A}" type="datetimeFigureOut">
              <a:rPr lang="en-US" smtClean="0"/>
              <a:t>9/1/2017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C53DAA9-0582-2243-89BB-F0234AF45ABD}"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ED26DD-B174-AE49-AD09-58BBC77E7E7A}" type="datetimeFigureOut">
              <a:rPr lang="en-US" smtClean="0"/>
              <a:t>9/1/2017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C53DAA9-0582-2243-89BB-F0234AF45ABD}"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ED26DD-B174-AE49-AD09-58BBC77E7E7A}" type="datetimeFigureOut">
              <a:rPr lang="en-US" smtClean="0"/>
              <a:t>9/1/2017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53DAA9-0582-2243-89BB-F0234AF45ABD}"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ED26DD-B174-AE49-AD09-58BBC77E7E7A}" type="datetimeFigureOut">
              <a:rPr lang="en-US" smtClean="0"/>
              <a:t>9/1/2017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53DAA9-0582-2243-89BB-F0234AF45ABD}"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D26DD-B174-AE49-AD09-58BBC77E7E7A}" type="datetimeFigureOut">
              <a:rPr lang="en-US" smtClean="0"/>
              <a:t>9/1/2017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53DAA9-0582-2243-89BB-F0234AF45ABD}" type="slidenum">
              <a:rPr lang="en-US" smtClean="0"/>
              <a:t>‹#›</a:t>
            </a:fld>
            <a:endParaRPr lang="en-US" dirty="0"/>
          </a:p>
        </p:txBody>
      </p:sp>
    </p:spTree>
    <p:extLst>
      <p:ext uri="{BB962C8B-B14F-4D97-AF65-F5344CB8AC3E}">
        <p14:creationId xmlns:p14="http://schemas.microsoft.com/office/powerpoint/2010/main" val="1596575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2.png"/><Relationship Id="rId7" Type="http://schemas.openxmlformats.org/officeDocument/2006/relationships/image" Target="../media/image12.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416" r="4695"/>
          <a:stretch/>
        </p:blipFill>
        <p:spPr>
          <a:xfrm>
            <a:off x="0" y="0"/>
            <a:ext cx="9144000" cy="6858000"/>
          </a:xfrm>
          <a:prstGeom prst="rect">
            <a:avLst/>
          </a:prstGeom>
        </p:spPr>
      </p:pic>
      <p:sp>
        <p:nvSpPr>
          <p:cNvPr id="5" name="Rectangle 4"/>
          <p:cNvSpPr/>
          <p:nvPr/>
        </p:nvSpPr>
        <p:spPr>
          <a:xfrm>
            <a:off x="0" y="0"/>
            <a:ext cx="9144000" cy="6858001"/>
          </a:xfrm>
          <a:prstGeom prst="rect">
            <a:avLst/>
          </a:prstGeom>
          <a:solidFill>
            <a:srgbClr val="011C4F">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prstClr val="white"/>
              </a:solidFill>
            </a:endParaRPr>
          </a:p>
        </p:txBody>
      </p:sp>
      <p:sp>
        <p:nvSpPr>
          <p:cNvPr id="7" name="Rectangle 6"/>
          <p:cNvSpPr/>
          <p:nvPr/>
        </p:nvSpPr>
        <p:spPr>
          <a:xfrm>
            <a:off x="3884482" y="-1"/>
            <a:ext cx="1375036" cy="3107586"/>
          </a:xfrm>
          <a:prstGeom prst="rect">
            <a:avLst/>
          </a:prstGeom>
          <a:solidFill>
            <a:srgbClr val="011C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528645" y="3692726"/>
            <a:ext cx="6086707" cy="1323439"/>
          </a:xfrm>
          <a:prstGeom prst="rect">
            <a:avLst/>
          </a:prstGeom>
          <a:noFill/>
        </p:spPr>
        <p:txBody>
          <a:bodyPr wrap="square" rtlCol="0">
            <a:spAutoFit/>
          </a:bodyPr>
          <a:lstStyle/>
          <a:p>
            <a:pPr algn="ctr"/>
            <a:r>
              <a:rPr lang="en-US" sz="3200" b="1" dirty="0" smtClean="0">
                <a:solidFill>
                  <a:schemeClr val="bg1"/>
                </a:solidFill>
                <a:latin typeface="Rockwell" charset="0"/>
                <a:ea typeface="Rockwell" charset="0"/>
                <a:cs typeface="Rockwell" charset="0"/>
              </a:rPr>
              <a:t>SD Mines Apparel Licensing</a:t>
            </a:r>
          </a:p>
          <a:p>
            <a:pPr algn="ctr"/>
            <a:r>
              <a:rPr lang="en-US" sz="2400" dirty="0" smtClean="0">
                <a:solidFill>
                  <a:schemeClr val="bg1"/>
                </a:solidFill>
                <a:latin typeface="Rockwell" charset="0"/>
                <a:ea typeface="Rockwell" charset="0"/>
                <a:cs typeface="Rockwell" charset="0"/>
              </a:rPr>
              <a:t>Ordering Apparel for</a:t>
            </a:r>
          </a:p>
          <a:p>
            <a:pPr algn="ctr"/>
            <a:r>
              <a:rPr lang="en-US" sz="2400" dirty="0" smtClean="0">
                <a:solidFill>
                  <a:schemeClr val="bg1"/>
                </a:solidFill>
                <a:latin typeface="Rockwell" charset="0"/>
                <a:ea typeface="Rockwell" charset="0"/>
                <a:cs typeface="Rockwell" charset="0"/>
              </a:rPr>
              <a:t>Campus Groups &amp; Departments</a:t>
            </a:r>
            <a:endParaRPr lang="en-US" sz="2400" dirty="0">
              <a:solidFill>
                <a:schemeClr val="bg1"/>
              </a:solidFill>
              <a:latin typeface="Rockwell" charset="0"/>
              <a:ea typeface="Rockwell" charset="0"/>
              <a:cs typeface="Rockwell"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8875" y="1762748"/>
            <a:ext cx="826249" cy="112133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084" y="6199995"/>
            <a:ext cx="1290875" cy="440647"/>
          </a:xfrm>
          <a:prstGeom prst="rect">
            <a:avLst/>
          </a:prstGeom>
        </p:spPr>
      </p:pic>
    </p:spTree>
    <p:extLst>
      <p:ext uri="{BB962C8B-B14F-4D97-AF65-F5344CB8AC3E}">
        <p14:creationId xmlns:p14="http://schemas.microsoft.com/office/powerpoint/2010/main" val="800503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52876" cy="6858000"/>
          </a:xfrm>
          <a:prstGeom prst="rect">
            <a:avLst/>
          </a:prstGeom>
          <a:solidFill>
            <a:srgbClr val="011C4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dirty="0">
              <a:solidFill>
                <a:srgbClr val="1F497D"/>
              </a:solidFill>
            </a:endParaRPr>
          </a:p>
        </p:txBody>
      </p:sp>
      <p:sp>
        <p:nvSpPr>
          <p:cNvPr id="4" name="TextBox 3"/>
          <p:cNvSpPr txBox="1"/>
          <p:nvPr/>
        </p:nvSpPr>
        <p:spPr>
          <a:xfrm>
            <a:off x="8877" y="213508"/>
            <a:ext cx="9143999" cy="461665"/>
          </a:xfrm>
          <a:prstGeom prst="rect">
            <a:avLst/>
          </a:prstGeom>
          <a:noFill/>
        </p:spPr>
        <p:txBody>
          <a:bodyPr wrap="square" rtlCol="0">
            <a:spAutoFit/>
          </a:bodyPr>
          <a:lstStyle/>
          <a:p>
            <a:pPr algn="ctr" defTabSz="457200" fontAlgn="base">
              <a:spcBef>
                <a:spcPct val="0"/>
              </a:spcBef>
              <a:spcAft>
                <a:spcPct val="0"/>
              </a:spcAft>
            </a:pPr>
            <a:r>
              <a:rPr lang="en-US" sz="2400" b="1" dirty="0" smtClean="0">
                <a:solidFill>
                  <a:schemeClr val="bg1"/>
                </a:solidFill>
                <a:latin typeface="Rockwell" charset="0"/>
                <a:ea typeface="Rockwell" charset="0"/>
                <a:cs typeface="Rockwell" charset="0"/>
              </a:rPr>
              <a:t>SD Mines Licensing Policy</a:t>
            </a:r>
            <a:endParaRPr lang="en-US" sz="2400" dirty="0">
              <a:solidFill>
                <a:schemeClr val="bg1"/>
              </a:solidFill>
              <a:latin typeface="Rockwell" charset="0"/>
              <a:ea typeface="Rockwell" charset="0"/>
              <a:cs typeface="Rockwel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1823"/>
            <a:ext cx="9144000" cy="268842"/>
          </a:xfrm>
          <a:prstGeom prst="rect">
            <a:avLst/>
          </a:prstGeom>
        </p:spPr>
      </p:pic>
      <p:sp>
        <p:nvSpPr>
          <p:cNvPr id="6" name="Rectangle 5"/>
          <p:cNvSpPr/>
          <p:nvPr/>
        </p:nvSpPr>
        <p:spPr>
          <a:xfrm>
            <a:off x="4323917" y="876117"/>
            <a:ext cx="503277" cy="668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dirty="0">
              <a:solidFill>
                <a:srgbClr val="1F497D"/>
              </a:solidFill>
            </a:endParaRPr>
          </a:p>
        </p:txBody>
      </p:sp>
      <p:cxnSp>
        <p:nvCxnSpPr>
          <p:cNvPr id="7" name="Straight Connector 6"/>
          <p:cNvCxnSpPr/>
          <p:nvPr/>
        </p:nvCxnSpPr>
        <p:spPr>
          <a:xfrm>
            <a:off x="257452" y="935893"/>
            <a:ext cx="86468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280" y="121478"/>
            <a:ext cx="466395" cy="632964"/>
          </a:xfrm>
          <a:prstGeom prst="rect">
            <a:avLst/>
          </a:prstGeom>
        </p:spPr>
      </p:pic>
      <p:sp>
        <p:nvSpPr>
          <p:cNvPr id="13" name="TextBox 12"/>
          <p:cNvSpPr txBox="1"/>
          <p:nvPr/>
        </p:nvSpPr>
        <p:spPr>
          <a:xfrm>
            <a:off x="4827194" y="1743719"/>
            <a:ext cx="3602599" cy="4308872"/>
          </a:xfrm>
          <a:prstGeom prst="rect">
            <a:avLst/>
          </a:prstGeom>
          <a:noFill/>
        </p:spPr>
        <p:txBody>
          <a:bodyPr wrap="square" rtlCol="0">
            <a:spAutoFit/>
          </a:bodyPr>
          <a:lstStyle/>
          <a:p>
            <a:pPr marL="285750" indent="-285750">
              <a:buFont typeface="Arial" charset="0"/>
              <a:buChar char="•"/>
            </a:pPr>
            <a:r>
              <a:rPr lang="en-US" sz="1600" dirty="0">
                <a:solidFill>
                  <a:schemeClr val="bg1"/>
                </a:solidFill>
                <a:latin typeface="Univers 55" charset="0"/>
                <a:ea typeface="Univers 55" charset="0"/>
                <a:cs typeface="Univers 55" charset="0"/>
              </a:rPr>
              <a:t>Approval may not be given for items:</a:t>
            </a:r>
          </a:p>
          <a:p>
            <a:pPr marL="742950" lvl="1" indent="-285750">
              <a:buFont typeface="Arial" charset="0"/>
              <a:buChar char="•"/>
            </a:pPr>
            <a:r>
              <a:rPr lang="en-US" sz="1600" dirty="0">
                <a:solidFill>
                  <a:schemeClr val="bg1"/>
                </a:solidFill>
                <a:latin typeface="Univers 55" charset="0"/>
                <a:ea typeface="Univers 55" charset="0"/>
                <a:cs typeface="Univers 55" charset="0"/>
              </a:rPr>
              <a:t>of poor quality;</a:t>
            </a:r>
          </a:p>
          <a:p>
            <a:pPr marL="742950" lvl="1" indent="-285750">
              <a:buFont typeface="Arial" charset="0"/>
              <a:buChar char="•"/>
            </a:pPr>
            <a:r>
              <a:rPr lang="en-US" sz="1600" dirty="0">
                <a:solidFill>
                  <a:schemeClr val="bg1"/>
                </a:solidFill>
                <a:latin typeface="Univers 55" charset="0"/>
                <a:ea typeface="Univers 55" charset="0"/>
                <a:cs typeface="Univers 55" charset="0"/>
              </a:rPr>
              <a:t>that are not representative of the institution’s mission;</a:t>
            </a:r>
          </a:p>
          <a:p>
            <a:pPr marL="742950" lvl="1" indent="-285750">
              <a:buFont typeface="Arial" charset="0"/>
              <a:buChar char="•"/>
            </a:pPr>
            <a:r>
              <a:rPr lang="en-US" sz="1600" dirty="0">
                <a:solidFill>
                  <a:schemeClr val="bg1"/>
                </a:solidFill>
                <a:latin typeface="Univers 55" charset="0"/>
                <a:ea typeface="Univers 55" charset="0"/>
                <a:cs typeface="Univers 55" charset="0"/>
              </a:rPr>
              <a:t>whose resale does not benefit the institution or a University-recognized entity financially</a:t>
            </a:r>
          </a:p>
          <a:p>
            <a:pPr marL="285750" indent="-285750">
              <a:buFont typeface="Arial" charset="0"/>
              <a:buChar char="•"/>
            </a:pPr>
            <a:r>
              <a:rPr lang="en-US" sz="1600" dirty="0" smtClean="0">
                <a:solidFill>
                  <a:schemeClr val="bg1"/>
                </a:solidFill>
                <a:latin typeface="Univers 55" charset="0"/>
                <a:ea typeface="Univers 55" charset="0"/>
                <a:cs typeface="Univers 55" charset="0"/>
              </a:rPr>
              <a:t>Resalable </a:t>
            </a:r>
            <a:r>
              <a:rPr lang="en-US" sz="1600" dirty="0">
                <a:solidFill>
                  <a:schemeClr val="bg1"/>
                </a:solidFill>
                <a:latin typeface="Univers 55" charset="0"/>
                <a:ea typeface="Univers 55" charset="0"/>
                <a:cs typeface="Univers 55" charset="0"/>
              </a:rPr>
              <a:t>items</a:t>
            </a:r>
          </a:p>
          <a:p>
            <a:pPr marL="742950" lvl="1" indent="-285750">
              <a:buFont typeface="Arial" charset="0"/>
              <a:buChar char="•"/>
            </a:pPr>
            <a:r>
              <a:rPr lang="en-US" sz="1600" dirty="0">
                <a:solidFill>
                  <a:schemeClr val="bg1"/>
                </a:solidFill>
                <a:latin typeface="Univers 55" charset="0"/>
                <a:ea typeface="Univers 55" charset="0"/>
                <a:cs typeface="Univers 55" charset="0"/>
              </a:rPr>
              <a:t>Licensing forms required via Bookstore Director</a:t>
            </a:r>
          </a:p>
          <a:p>
            <a:pPr marL="285750" indent="-285750">
              <a:buFont typeface="Arial" charset="0"/>
              <a:buChar char="•"/>
            </a:pPr>
            <a:r>
              <a:rPr lang="en-US" sz="1600" dirty="0" smtClean="0">
                <a:solidFill>
                  <a:schemeClr val="bg1"/>
                </a:solidFill>
                <a:latin typeface="Univers 55" charset="0"/>
                <a:ea typeface="Univers 55" charset="0"/>
                <a:cs typeface="Univers 55" charset="0"/>
              </a:rPr>
              <a:t>Non-resalable </a:t>
            </a:r>
            <a:r>
              <a:rPr lang="en-US" sz="1600" dirty="0">
                <a:solidFill>
                  <a:schemeClr val="bg1"/>
                </a:solidFill>
                <a:latin typeface="Univers 55" charset="0"/>
                <a:ea typeface="Univers 55" charset="0"/>
                <a:cs typeface="Univers 55" charset="0"/>
              </a:rPr>
              <a:t>items</a:t>
            </a:r>
          </a:p>
          <a:p>
            <a:pPr marL="742950" lvl="1" indent="-285750">
              <a:buFont typeface="Arial" charset="0"/>
              <a:buChar char="•"/>
            </a:pPr>
            <a:r>
              <a:rPr lang="en-US" sz="1600" dirty="0">
                <a:solidFill>
                  <a:schemeClr val="bg1"/>
                </a:solidFill>
                <a:latin typeface="Univers 55" charset="0"/>
                <a:ea typeface="Univers 55" charset="0"/>
                <a:cs typeface="Univers 55" charset="0"/>
              </a:rPr>
              <a:t>Authorized by Vice President of University and Public </a:t>
            </a:r>
            <a:r>
              <a:rPr lang="en-US" sz="1600" dirty="0" smtClean="0">
                <a:solidFill>
                  <a:schemeClr val="bg1"/>
                </a:solidFill>
                <a:latin typeface="Univers 55" charset="0"/>
                <a:ea typeface="Univers 55" charset="0"/>
                <a:cs typeface="Univers 55" charset="0"/>
              </a:rPr>
              <a:t>Relations</a:t>
            </a:r>
            <a:endParaRPr lang="en-US" dirty="0" smtClean="0">
              <a:solidFill>
                <a:schemeClr val="bg1"/>
              </a:solidFill>
              <a:latin typeface="Univers 55" charset="0"/>
              <a:ea typeface="Univers 55" charset="0"/>
              <a:cs typeface="Univers 55" charset="0"/>
            </a:endParaRPr>
          </a:p>
          <a:p>
            <a:pPr marL="285750" indent="-285750">
              <a:buFont typeface="Arial" charset="0"/>
              <a:buChar char="•"/>
            </a:pPr>
            <a:endParaRPr lang="en-US" dirty="0">
              <a:solidFill>
                <a:schemeClr val="bg1"/>
              </a:solidFill>
              <a:latin typeface="Univers 55" charset="0"/>
              <a:ea typeface="Univers 55" charset="0"/>
              <a:cs typeface="Univers 55"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084" y="6199995"/>
            <a:ext cx="1290875" cy="440647"/>
          </a:xfrm>
          <a:prstGeom prst="rect">
            <a:avLst/>
          </a:prstGeom>
        </p:spPr>
      </p:pic>
      <p:sp>
        <p:nvSpPr>
          <p:cNvPr id="18" name="TextBox 17"/>
          <p:cNvSpPr txBox="1"/>
          <p:nvPr/>
        </p:nvSpPr>
        <p:spPr>
          <a:xfrm>
            <a:off x="719002" y="1743719"/>
            <a:ext cx="3602599" cy="3416320"/>
          </a:xfrm>
          <a:prstGeom prst="rect">
            <a:avLst/>
          </a:prstGeom>
          <a:noFill/>
        </p:spPr>
        <p:txBody>
          <a:bodyPr wrap="square" rtlCol="0">
            <a:spAutoFit/>
          </a:bodyPr>
          <a:lstStyle/>
          <a:p>
            <a:r>
              <a:rPr lang="en-US" b="1" dirty="0" smtClean="0">
                <a:solidFill>
                  <a:schemeClr val="bg1"/>
                </a:solidFill>
                <a:latin typeface="Univers 55" charset="0"/>
                <a:ea typeface="Univers 55" charset="0"/>
                <a:cs typeface="Univers 55" charset="0"/>
              </a:rPr>
              <a:t>The </a:t>
            </a:r>
            <a:r>
              <a:rPr lang="en-US" b="1" dirty="0">
                <a:solidFill>
                  <a:schemeClr val="bg1"/>
                </a:solidFill>
                <a:latin typeface="Univers 55" charset="0"/>
                <a:ea typeface="Univers 55" charset="0"/>
                <a:cs typeface="Univers 55" charset="0"/>
              </a:rPr>
              <a:t>University marks are registered with </a:t>
            </a:r>
            <a:r>
              <a:rPr lang="en-US" b="1" dirty="0" smtClean="0">
                <a:solidFill>
                  <a:schemeClr val="bg1"/>
                </a:solidFill>
                <a:latin typeface="Univers 55" charset="0"/>
                <a:ea typeface="Univers 55" charset="0"/>
                <a:cs typeface="Univers 55" charset="0"/>
              </a:rPr>
              <a:t>the United States Patent and Trademark Office. </a:t>
            </a:r>
            <a:r>
              <a:rPr lang="en-US" b="1" dirty="0">
                <a:solidFill>
                  <a:schemeClr val="bg1"/>
                </a:solidFill>
                <a:latin typeface="Univers 55" charset="0"/>
                <a:ea typeface="Univers 55" charset="0"/>
                <a:cs typeface="Univers 55" charset="0"/>
              </a:rPr>
              <a:t>Licensing for reproduction of all University marks and verbiage on merchandise for resale to faculty, staff, students, and the general public must be approved by the University Bookstore Director or designee.</a:t>
            </a:r>
          </a:p>
        </p:txBody>
      </p:sp>
    </p:spTree>
    <p:extLst>
      <p:ext uri="{BB962C8B-B14F-4D97-AF65-F5344CB8AC3E}">
        <p14:creationId xmlns:p14="http://schemas.microsoft.com/office/powerpoint/2010/main" val="425813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52876" cy="6858000"/>
          </a:xfrm>
          <a:prstGeom prst="rect">
            <a:avLst/>
          </a:prstGeom>
          <a:solidFill>
            <a:srgbClr val="011C4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dirty="0">
              <a:solidFill>
                <a:schemeClr val="bg1"/>
              </a:solidFill>
            </a:endParaRPr>
          </a:p>
        </p:txBody>
      </p:sp>
      <p:sp>
        <p:nvSpPr>
          <p:cNvPr id="4" name="TextBox 3"/>
          <p:cNvSpPr txBox="1"/>
          <p:nvPr/>
        </p:nvSpPr>
        <p:spPr>
          <a:xfrm>
            <a:off x="8877" y="213508"/>
            <a:ext cx="9143999" cy="461665"/>
          </a:xfrm>
          <a:prstGeom prst="rect">
            <a:avLst/>
          </a:prstGeom>
          <a:noFill/>
        </p:spPr>
        <p:txBody>
          <a:bodyPr wrap="square" rtlCol="0">
            <a:spAutoFit/>
          </a:bodyPr>
          <a:lstStyle/>
          <a:p>
            <a:pPr algn="ctr" defTabSz="457200" fontAlgn="base">
              <a:spcBef>
                <a:spcPct val="0"/>
              </a:spcBef>
              <a:spcAft>
                <a:spcPct val="0"/>
              </a:spcAft>
            </a:pPr>
            <a:r>
              <a:rPr lang="en-US" sz="2400" b="1" dirty="0" smtClean="0">
                <a:solidFill>
                  <a:schemeClr val="bg1"/>
                </a:solidFill>
                <a:latin typeface="Rockwell" charset="0"/>
                <a:ea typeface="Rockwell" charset="0"/>
                <a:cs typeface="Rockwell" charset="0"/>
              </a:rPr>
              <a:t>Become Licensed &amp; Current Vendors</a:t>
            </a:r>
            <a:endParaRPr lang="en-US" sz="2400" dirty="0">
              <a:solidFill>
                <a:schemeClr val="bg1"/>
              </a:solidFill>
              <a:latin typeface="Rockwell" charset="0"/>
              <a:ea typeface="Rockwell" charset="0"/>
              <a:cs typeface="Rockwel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1823"/>
            <a:ext cx="9144000" cy="268842"/>
          </a:xfrm>
          <a:prstGeom prst="rect">
            <a:avLst/>
          </a:prstGeom>
        </p:spPr>
      </p:pic>
      <p:sp>
        <p:nvSpPr>
          <p:cNvPr id="6" name="Rectangle 5"/>
          <p:cNvSpPr/>
          <p:nvPr/>
        </p:nvSpPr>
        <p:spPr>
          <a:xfrm>
            <a:off x="4323917" y="876117"/>
            <a:ext cx="503277" cy="668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dirty="0">
              <a:solidFill>
                <a:srgbClr val="1F497D"/>
              </a:solidFill>
            </a:endParaRPr>
          </a:p>
        </p:txBody>
      </p:sp>
      <p:cxnSp>
        <p:nvCxnSpPr>
          <p:cNvPr id="7" name="Straight Connector 6"/>
          <p:cNvCxnSpPr/>
          <p:nvPr/>
        </p:nvCxnSpPr>
        <p:spPr>
          <a:xfrm>
            <a:off x="257452" y="935893"/>
            <a:ext cx="86468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280" y="121478"/>
            <a:ext cx="466395" cy="632964"/>
          </a:xfrm>
          <a:prstGeom prst="rect">
            <a:avLst/>
          </a:prstGeom>
        </p:spPr>
      </p:pic>
      <p:sp>
        <p:nvSpPr>
          <p:cNvPr id="13" name="TextBox 12"/>
          <p:cNvSpPr txBox="1"/>
          <p:nvPr/>
        </p:nvSpPr>
        <p:spPr>
          <a:xfrm>
            <a:off x="4944681" y="1421302"/>
            <a:ext cx="3602599" cy="3293209"/>
          </a:xfrm>
          <a:prstGeom prst="rect">
            <a:avLst/>
          </a:prstGeom>
          <a:noFill/>
        </p:spPr>
        <p:txBody>
          <a:bodyPr wrap="square" rtlCol="0">
            <a:spAutoFit/>
          </a:bodyPr>
          <a:lstStyle/>
          <a:p>
            <a:pPr marL="285750" indent="-285750">
              <a:buFont typeface="Arial" charset="0"/>
              <a:buChar char="•"/>
            </a:pPr>
            <a:r>
              <a:rPr lang="en-US" dirty="0" smtClean="0">
                <a:solidFill>
                  <a:schemeClr val="bg1"/>
                </a:solidFill>
                <a:latin typeface="Univers 55" charset="0"/>
                <a:ea typeface="Univers 55" charset="0"/>
                <a:cs typeface="Univers 55" charset="0"/>
              </a:rPr>
              <a:t>Fall 2017 Local Vendors</a:t>
            </a:r>
          </a:p>
          <a:p>
            <a:pPr marL="742950" lvl="1" indent="-285750">
              <a:buFont typeface="Arial" charset="0"/>
              <a:buChar char="•"/>
            </a:pPr>
            <a:r>
              <a:rPr lang="en-US" sz="2000" b="1" dirty="0" smtClean="0">
                <a:solidFill>
                  <a:schemeClr val="bg1"/>
                </a:solidFill>
                <a:latin typeface="Univers 55" charset="0"/>
                <a:ea typeface="Univers 55" charset="0"/>
                <a:cs typeface="Univers 55" charset="0"/>
              </a:rPr>
              <a:t>Stec’s Advertising Specialties</a:t>
            </a:r>
          </a:p>
          <a:p>
            <a:pPr marL="742950" lvl="1" indent="-285750">
              <a:buFont typeface="Arial" charset="0"/>
              <a:buChar char="•"/>
            </a:pPr>
            <a:r>
              <a:rPr lang="en-US" sz="2000" b="1" dirty="0" smtClean="0">
                <a:solidFill>
                  <a:schemeClr val="bg1"/>
                </a:solidFill>
                <a:latin typeface="Univers 55" charset="0"/>
                <a:ea typeface="Univers 55" charset="0"/>
                <a:cs typeface="Univers 55" charset="0"/>
              </a:rPr>
              <a:t>JJ’s Engraving</a:t>
            </a:r>
          </a:p>
          <a:p>
            <a:pPr marL="742950" lvl="1" indent="-285750">
              <a:buFont typeface="Arial" charset="0"/>
              <a:buChar char="•"/>
            </a:pPr>
            <a:r>
              <a:rPr lang="en-US" sz="2000" b="1" dirty="0" smtClean="0">
                <a:solidFill>
                  <a:schemeClr val="bg1"/>
                </a:solidFill>
                <a:latin typeface="Univers 55" charset="0"/>
                <a:ea typeface="Univers 55" charset="0"/>
                <a:cs typeface="Univers 55" charset="0"/>
              </a:rPr>
              <a:t>Dakota Sports</a:t>
            </a:r>
          </a:p>
          <a:p>
            <a:pPr marL="742950" lvl="1" indent="-285750">
              <a:buFont typeface="Arial" charset="0"/>
              <a:buChar char="•"/>
            </a:pPr>
            <a:r>
              <a:rPr lang="en-US" sz="2000" b="1" dirty="0" smtClean="0">
                <a:solidFill>
                  <a:schemeClr val="bg1"/>
                </a:solidFill>
                <a:latin typeface="Univers 55" charset="0"/>
                <a:ea typeface="Univers 55" charset="0"/>
                <a:cs typeface="Univers 55" charset="0"/>
              </a:rPr>
              <a:t>The Rocker Shop</a:t>
            </a:r>
          </a:p>
          <a:p>
            <a:pPr marL="285750" indent="-285750">
              <a:buFont typeface="Arial" charset="0"/>
              <a:buChar char="•"/>
            </a:pPr>
            <a:r>
              <a:rPr lang="en-US" dirty="0" smtClean="0">
                <a:solidFill>
                  <a:schemeClr val="bg1"/>
                </a:solidFill>
                <a:latin typeface="Univers 55" charset="0"/>
                <a:ea typeface="Univers 55" charset="0"/>
                <a:cs typeface="Univers 55" charset="0"/>
              </a:rPr>
              <a:t>No online vendors are licensed at this time</a:t>
            </a:r>
          </a:p>
          <a:p>
            <a:pPr marL="742950" lvl="1" indent="-285750">
              <a:buFont typeface="Arial" charset="0"/>
              <a:buChar char="•"/>
            </a:pPr>
            <a:r>
              <a:rPr lang="en-US" dirty="0" smtClean="0">
                <a:solidFill>
                  <a:schemeClr val="bg1"/>
                </a:solidFill>
                <a:latin typeface="Univers 55" charset="0"/>
                <a:ea typeface="Univers 55" charset="0"/>
                <a:cs typeface="Univers 55" charset="0"/>
              </a:rPr>
              <a:t>Custom Ink</a:t>
            </a:r>
          </a:p>
          <a:p>
            <a:pPr marL="742950" lvl="1" indent="-285750">
              <a:buFont typeface="Arial" charset="0"/>
              <a:buChar char="•"/>
            </a:pPr>
            <a:r>
              <a:rPr lang="en-US" dirty="0" err="1" smtClean="0">
                <a:solidFill>
                  <a:schemeClr val="bg1"/>
                </a:solidFill>
                <a:latin typeface="Univers 55" charset="0"/>
                <a:ea typeface="Univers 55" charset="0"/>
                <a:cs typeface="Univers 55" charset="0"/>
              </a:rPr>
              <a:t>Vistaprint</a:t>
            </a:r>
            <a:endParaRPr lang="en-US" dirty="0">
              <a:solidFill>
                <a:schemeClr val="bg1"/>
              </a:solidFill>
              <a:latin typeface="Univers 55" charset="0"/>
              <a:ea typeface="Univers 55" charset="0"/>
              <a:cs typeface="Univers 55" charset="0"/>
            </a:endParaRPr>
          </a:p>
          <a:p>
            <a:pPr marL="742950" lvl="1" indent="-285750">
              <a:buFont typeface="Arial" charset="0"/>
              <a:buChar char="•"/>
            </a:pPr>
            <a:r>
              <a:rPr lang="en-US" dirty="0" smtClean="0">
                <a:solidFill>
                  <a:schemeClr val="bg1"/>
                </a:solidFill>
                <a:latin typeface="Univers 55" charset="0"/>
                <a:ea typeface="Univers 55" charset="0"/>
                <a:cs typeface="Univers 55" charset="0"/>
              </a:rPr>
              <a:t>Etc.</a:t>
            </a:r>
            <a:endParaRPr lang="en-US" dirty="0">
              <a:solidFill>
                <a:schemeClr val="bg1"/>
              </a:solidFill>
              <a:latin typeface="Univers 55" charset="0"/>
              <a:ea typeface="Univers 55" charset="0"/>
              <a:cs typeface="Univers 55"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084" y="6199995"/>
            <a:ext cx="1290875" cy="440647"/>
          </a:xfrm>
          <a:prstGeom prst="rect">
            <a:avLst/>
          </a:prstGeom>
        </p:spPr>
      </p:pic>
      <p:sp>
        <p:nvSpPr>
          <p:cNvPr id="14" name="TextBox 13"/>
          <p:cNvSpPr txBox="1"/>
          <p:nvPr/>
        </p:nvSpPr>
        <p:spPr>
          <a:xfrm>
            <a:off x="721318" y="1421302"/>
            <a:ext cx="3745174" cy="4524315"/>
          </a:xfrm>
          <a:prstGeom prst="rect">
            <a:avLst/>
          </a:prstGeom>
          <a:noFill/>
        </p:spPr>
        <p:txBody>
          <a:bodyPr wrap="square" rtlCol="0">
            <a:spAutoFit/>
          </a:bodyPr>
          <a:lstStyle/>
          <a:p>
            <a:pPr marL="285750" indent="-285750">
              <a:buFont typeface="Arial" charset="0"/>
              <a:buChar char="•"/>
            </a:pPr>
            <a:r>
              <a:rPr lang="en-US" dirty="0" smtClean="0">
                <a:solidFill>
                  <a:schemeClr val="bg1"/>
                </a:solidFill>
                <a:latin typeface="Univers 55" charset="0"/>
                <a:ea typeface="Univers 55" charset="0"/>
                <a:cs typeface="Univers 55" charset="0"/>
              </a:rPr>
              <a:t>How to Become Licensed</a:t>
            </a:r>
          </a:p>
          <a:p>
            <a:pPr marL="742950" lvl="1" indent="-285750">
              <a:buFont typeface="Arial" charset="0"/>
              <a:buChar char="•"/>
            </a:pPr>
            <a:r>
              <a:rPr lang="en-US" dirty="0" smtClean="0">
                <a:solidFill>
                  <a:schemeClr val="bg1"/>
                </a:solidFill>
                <a:latin typeface="Univers 55" charset="0"/>
                <a:ea typeface="Univers 55" charset="0"/>
                <a:cs typeface="Univers 55" charset="0"/>
              </a:rPr>
              <a:t>Complete University’s Non-Exclusive Licensing Agreement</a:t>
            </a:r>
            <a:endParaRPr lang="en-US" dirty="0">
              <a:solidFill>
                <a:schemeClr val="bg1"/>
              </a:solidFill>
              <a:latin typeface="Univers 55" charset="0"/>
              <a:ea typeface="Univers 55" charset="0"/>
              <a:cs typeface="Univers 55" charset="0"/>
            </a:endParaRPr>
          </a:p>
          <a:p>
            <a:pPr marL="1200150" lvl="2" indent="-285750">
              <a:buFont typeface="Arial" charset="0"/>
              <a:buChar char="•"/>
            </a:pPr>
            <a:r>
              <a:rPr lang="en-US" dirty="0" smtClean="0">
                <a:solidFill>
                  <a:schemeClr val="bg1"/>
                </a:solidFill>
                <a:latin typeface="Univers 55" charset="0"/>
                <a:ea typeface="Univers 55" charset="0"/>
                <a:cs typeface="Univers 55" charset="0"/>
              </a:rPr>
              <a:t>Marlin, Bookstore Director</a:t>
            </a:r>
          </a:p>
          <a:p>
            <a:pPr marL="742950" lvl="1" indent="-285750">
              <a:buFont typeface="Arial" charset="0"/>
              <a:buChar char="•"/>
            </a:pPr>
            <a:r>
              <a:rPr lang="en-US" dirty="0" smtClean="0">
                <a:solidFill>
                  <a:schemeClr val="bg1"/>
                </a:solidFill>
                <a:latin typeface="Univers 55" charset="0"/>
                <a:ea typeface="Univers 55" charset="0"/>
                <a:cs typeface="Univers 55" charset="0"/>
              </a:rPr>
              <a:t>Cost</a:t>
            </a:r>
          </a:p>
          <a:p>
            <a:pPr marL="1200150" lvl="2" indent="-285750">
              <a:buFont typeface="Arial" charset="0"/>
              <a:buChar char="•"/>
            </a:pPr>
            <a:r>
              <a:rPr lang="en-US" dirty="0">
                <a:solidFill>
                  <a:schemeClr val="bg1"/>
                </a:solidFill>
                <a:latin typeface="Univers 55" charset="0"/>
                <a:ea typeface="Univers 55" charset="0"/>
                <a:cs typeface="Univers 55" charset="0"/>
              </a:rPr>
              <a:t>Initial fee = $100</a:t>
            </a:r>
          </a:p>
          <a:p>
            <a:pPr marL="1200150" lvl="2" indent="-285750">
              <a:buFont typeface="Arial" charset="0"/>
              <a:buChar char="•"/>
            </a:pPr>
            <a:r>
              <a:rPr lang="en-US" dirty="0">
                <a:solidFill>
                  <a:schemeClr val="bg1"/>
                </a:solidFill>
                <a:latin typeface="Univers 55" charset="0"/>
                <a:ea typeface="Univers 55" charset="0"/>
                <a:cs typeface="Univers 55" charset="0"/>
              </a:rPr>
              <a:t>Annual renewal = $50</a:t>
            </a:r>
          </a:p>
          <a:p>
            <a:pPr marL="1200150" lvl="2" indent="-285750">
              <a:buFont typeface="Arial" charset="0"/>
              <a:buChar char="•"/>
            </a:pPr>
            <a:r>
              <a:rPr lang="en-US" dirty="0">
                <a:solidFill>
                  <a:schemeClr val="bg1"/>
                </a:solidFill>
                <a:latin typeface="Univers 55" charset="0"/>
                <a:ea typeface="Univers 55" charset="0"/>
                <a:cs typeface="Univers 55" charset="0"/>
              </a:rPr>
              <a:t>Art </a:t>
            </a:r>
            <a:r>
              <a:rPr lang="en-US" dirty="0" smtClean="0">
                <a:solidFill>
                  <a:schemeClr val="bg1"/>
                </a:solidFill>
                <a:latin typeface="Univers 55" charset="0"/>
                <a:ea typeface="Univers 55" charset="0"/>
                <a:cs typeface="Univers 55" charset="0"/>
              </a:rPr>
              <a:t>approvals required</a:t>
            </a:r>
            <a:endParaRPr lang="en-US" dirty="0">
              <a:solidFill>
                <a:schemeClr val="bg1"/>
              </a:solidFill>
              <a:latin typeface="Univers 55" charset="0"/>
              <a:ea typeface="Univers 55" charset="0"/>
              <a:cs typeface="Univers 55" charset="0"/>
            </a:endParaRPr>
          </a:p>
          <a:p>
            <a:pPr marL="1200150" lvl="2" indent="-285750">
              <a:buFont typeface="Arial" charset="0"/>
              <a:buChar char="•"/>
            </a:pPr>
            <a:r>
              <a:rPr lang="en-US" dirty="0">
                <a:solidFill>
                  <a:schemeClr val="bg1"/>
                </a:solidFill>
                <a:latin typeface="Univers 55" charset="0"/>
                <a:ea typeface="Univers 55" charset="0"/>
                <a:cs typeface="Univers 55" charset="0"/>
              </a:rPr>
              <a:t>Royalty rate is 10% of net price of goods</a:t>
            </a:r>
          </a:p>
          <a:p>
            <a:pPr marL="742950" lvl="1" indent="-285750">
              <a:buFont typeface="Arial" charset="0"/>
              <a:buChar char="•"/>
            </a:pPr>
            <a:r>
              <a:rPr lang="en-US" dirty="0">
                <a:solidFill>
                  <a:schemeClr val="bg1"/>
                </a:solidFill>
                <a:latin typeface="Univers 55" charset="0"/>
                <a:ea typeface="Univers 55" charset="0"/>
                <a:cs typeface="Univers 55" charset="0"/>
              </a:rPr>
              <a:t>Depending upon the vendor, licensing time frame can </a:t>
            </a:r>
            <a:r>
              <a:rPr lang="en-US" dirty="0" smtClean="0">
                <a:solidFill>
                  <a:schemeClr val="bg1"/>
                </a:solidFill>
                <a:latin typeface="Univers 55" charset="0"/>
                <a:ea typeface="Univers 55" charset="0"/>
                <a:cs typeface="Univers 55" charset="0"/>
              </a:rPr>
              <a:t>vary</a:t>
            </a:r>
            <a:endParaRPr lang="en-US" sz="2000" dirty="0">
              <a:solidFill>
                <a:schemeClr val="bg1"/>
              </a:solidFill>
              <a:latin typeface="Univers 55" charset="0"/>
              <a:ea typeface="Univers 55" charset="0"/>
              <a:cs typeface="Univers 55" charset="0"/>
            </a:endParaRPr>
          </a:p>
        </p:txBody>
      </p:sp>
    </p:spTree>
    <p:extLst>
      <p:ext uri="{BB962C8B-B14F-4D97-AF65-F5344CB8AC3E}">
        <p14:creationId xmlns:p14="http://schemas.microsoft.com/office/powerpoint/2010/main" val="4147781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52876" cy="6858000"/>
          </a:xfrm>
          <a:prstGeom prst="rect">
            <a:avLst/>
          </a:prstGeom>
          <a:solidFill>
            <a:srgbClr val="011C4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dirty="0">
              <a:solidFill>
                <a:srgbClr val="1F497D"/>
              </a:solidFill>
            </a:endParaRPr>
          </a:p>
        </p:txBody>
      </p:sp>
      <p:sp>
        <p:nvSpPr>
          <p:cNvPr id="4" name="TextBox 3"/>
          <p:cNvSpPr txBox="1"/>
          <p:nvPr/>
        </p:nvSpPr>
        <p:spPr>
          <a:xfrm>
            <a:off x="8877" y="213508"/>
            <a:ext cx="9143999" cy="461665"/>
          </a:xfrm>
          <a:prstGeom prst="rect">
            <a:avLst/>
          </a:prstGeom>
          <a:noFill/>
        </p:spPr>
        <p:txBody>
          <a:bodyPr wrap="square" rtlCol="0">
            <a:spAutoFit/>
          </a:bodyPr>
          <a:lstStyle/>
          <a:p>
            <a:pPr algn="ctr" defTabSz="457200" fontAlgn="base">
              <a:spcBef>
                <a:spcPct val="0"/>
              </a:spcBef>
              <a:spcAft>
                <a:spcPct val="0"/>
              </a:spcAft>
            </a:pPr>
            <a:r>
              <a:rPr lang="en-US" sz="2400" b="1" dirty="0" smtClean="0">
                <a:solidFill>
                  <a:schemeClr val="bg1"/>
                </a:solidFill>
                <a:latin typeface="Rockwell" charset="0"/>
                <a:ea typeface="Rockwell" charset="0"/>
                <a:cs typeface="Rockwell" charset="0"/>
              </a:rPr>
              <a:t>Custom Shirt Order Form</a:t>
            </a:r>
            <a:endParaRPr lang="en-US" sz="2400" b="1" dirty="0">
              <a:solidFill>
                <a:schemeClr val="bg1"/>
              </a:solidFill>
              <a:latin typeface="Rockwell" charset="0"/>
              <a:ea typeface="Rockwell" charset="0"/>
              <a:cs typeface="Rockwel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1823"/>
            <a:ext cx="9144000" cy="268842"/>
          </a:xfrm>
          <a:prstGeom prst="rect">
            <a:avLst/>
          </a:prstGeom>
        </p:spPr>
      </p:pic>
      <p:sp>
        <p:nvSpPr>
          <p:cNvPr id="6" name="Rectangle 5"/>
          <p:cNvSpPr/>
          <p:nvPr/>
        </p:nvSpPr>
        <p:spPr>
          <a:xfrm>
            <a:off x="4323917" y="876117"/>
            <a:ext cx="503277" cy="668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dirty="0">
              <a:solidFill>
                <a:srgbClr val="1F497D"/>
              </a:solidFill>
            </a:endParaRPr>
          </a:p>
        </p:txBody>
      </p:sp>
      <p:cxnSp>
        <p:nvCxnSpPr>
          <p:cNvPr id="7" name="Straight Connector 6"/>
          <p:cNvCxnSpPr/>
          <p:nvPr/>
        </p:nvCxnSpPr>
        <p:spPr>
          <a:xfrm>
            <a:off x="257452" y="935893"/>
            <a:ext cx="86468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280" y="121478"/>
            <a:ext cx="466395" cy="632964"/>
          </a:xfrm>
          <a:prstGeom prst="rect">
            <a:avLst/>
          </a:prstGeom>
        </p:spPr>
      </p:pic>
      <p:sp>
        <p:nvSpPr>
          <p:cNvPr id="13" name="TextBox 12"/>
          <p:cNvSpPr txBox="1"/>
          <p:nvPr/>
        </p:nvSpPr>
        <p:spPr>
          <a:xfrm>
            <a:off x="4827194" y="1616995"/>
            <a:ext cx="3602599" cy="2585323"/>
          </a:xfrm>
          <a:prstGeom prst="rect">
            <a:avLst/>
          </a:prstGeom>
          <a:noFill/>
        </p:spPr>
        <p:txBody>
          <a:bodyPr wrap="square" rtlCol="0">
            <a:spAutoFit/>
          </a:bodyPr>
          <a:lstStyle/>
          <a:p>
            <a:pPr marL="285750" indent="-285750">
              <a:buFont typeface="Arial" charset="0"/>
              <a:buChar char="•"/>
            </a:pPr>
            <a:r>
              <a:rPr lang="en-US" u="sng" dirty="0">
                <a:solidFill>
                  <a:schemeClr val="bg1"/>
                </a:solidFill>
                <a:latin typeface="Univers 55" charset="0"/>
                <a:ea typeface="Univers 55" charset="0"/>
                <a:cs typeface="Univers 55" charset="0"/>
              </a:rPr>
              <a:t>www.hardrockershop.com</a:t>
            </a:r>
          </a:p>
          <a:p>
            <a:pPr marL="285750" indent="-285750">
              <a:buFont typeface="Arial" charset="0"/>
              <a:buChar char="•"/>
            </a:pPr>
            <a:r>
              <a:rPr lang="en-US" dirty="0">
                <a:solidFill>
                  <a:schemeClr val="bg1"/>
                </a:solidFill>
                <a:latin typeface="Univers 55" charset="0"/>
                <a:ea typeface="Univers 55" charset="0"/>
                <a:cs typeface="Univers 55" charset="0"/>
              </a:rPr>
              <a:t>Left hand side, select “Resources”</a:t>
            </a:r>
          </a:p>
          <a:p>
            <a:pPr marL="285750" indent="-285750">
              <a:buFont typeface="Arial" charset="0"/>
              <a:buChar char="•"/>
            </a:pPr>
            <a:r>
              <a:rPr lang="en-US" dirty="0">
                <a:solidFill>
                  <a:schemeClr val="bg1"/>
                </a:solidFill>
                <a:latin typeface="Univers 55" charset="0"/>
                <a:ea typeface="Univers 55" charset="0"/>
                <a:cs typeface="Univers 55" charset="0"/>
              </a:rPr>
              <a:t>Click “Custom Shirt Orders”</a:t>
            </a:r>
          </a:p>
          <a:p>
            <a:pPr marL="285750" indent="-285750">
              <a:buFont typeface="Arial" charset="0"/>
              <a:buChar char="•"/>
            </a:pPr>
            <a:r>
              <a:rPr lang="en-US" dirty="0">
                <a:solidFill>
                  <a:schemeClr val="bg1"/>
                </a:solidFill>
                <a:latin typeface="Univers 55" charset="0"/>
                <a:ea typeface="Univers 55" charset="0"/>
                <a:cs typeface="Univers 55" charset="0"/>
              </a:rPr>
              <a:t>Fill out via Adobe or </a:t>
            </a:r>
            <a:r>
              <a:rPr lang="en-US" dirty="0" smtClean="0">
                <a:solidFill>
                  <a:schemeClr val="bg1"/>
                </a:solidFill>
                <a:latin typeface="Univers 55" charset="0"/>
                <a:ea typeface="Univers 55" charset="0"/>
                <a:cs typeface="Univers 55" charset="0"/>
              </a:rPr>
              <a:t>print</a:t>
            </a:r>
          </a:p>
          <a:p>
            <a:pPr marL="285750" indent="-285750">
              <a:buFont typeface="Arial" charset="0"/>
              <a:buChar char="•"/>
            </a:pPr>
            <a:r>
              <a:rPr lang="en-US" dirty="0" smtClean="0">
                <a:solidFill>
                  <a:schemeClr val="bg1"/>
                </a:solidFill>
                <a:latin typeface="Univers 55" charset="0"/>
                <a:ea typeface="Univers 55" charset="0"/>
                <a:cs typeface="Univers 55" charset="0"/>
              </a:rPr>
              <a:t>Submit to The Rocker Shop</a:t>
            </a:r>
          </a:p>
          <a:p>
            <a:pPr marL="742950" lvl="1" indent="-285750">
              <a:buFont typeface="Arial" charset="0"/>
              <a:buChar char="•"/>
            </a:pPr>
            <a:r>
              <a:rPr lang="en-US" dirty="0" smtClean="0">
                <a:solidFill>
                  <a:schemeClr val="bg1"/>
                </a:solidFill>
                <a:latin typeface="Univers 55" charset="0"/>
                <a:ea typeface="Univers 55" charset="0"/>
                <a:cs typeface="Univers 55" charset="0"/>
              </a:rPr>
              <a:t>Email:</a:t>
            </a:r>
          </a:p>
          <a:p>
            <a:pPr marL="1200150" lvl="2" indent="-285750">
              <a:buFont typeface="Arial" charset="0"/>
              <a:buChar char="•"/>
            </a:pPr>
            <a:r>
              <a:rPr lang="en-US" dirty="0" smtClean="0">
                <a:solidFill>
                  <a:schemeClr val="bg1"/>
                </a:solidFill>
                <a:latin typeface="Univers 55" charset="0"/>
                <a:ea typeface="Univers 55" charset="0"/>
                <a:cs typeface="Univers 55" charset="0"/>
              </a:rPr>
              <a:t>Carla Heavlin</a:t>
            </a:r>
          </a:p>
          <a:p>
            <a:pPr marL="1200150" lvl="2" indent="-285750">
              <a:buFont typeface="Arial" charset="0"/>
              <a:buChar char="•"/>
            </a:pPr>
            <a:r>
              <a:rPr lang="en-US" dirty="0" smtClean="0">
                <a:solidFill>
                  <a:schemeClr val="bg1"/>
                </a:solidFill>
                <a:latin typeface="Univers 55" charset="0"/>
                <a:ea typeface="Univers 55" charset="0"/>
                <a:cs typeface="Univers 55" charset="0"/>
              </a:rPr>
              <a:t>Marlin Kinzer</a:t>
            </a:r>
            <a:endParaRPr lang="en-US" dirty="0">
              <a:solidFill>
                <a:schemeClr val="bg1"/>
              </a:solidFill>
              <a:latin typeface="Univers 55" charset="0"/>
              <a:ea typeface="Univers 55" charset="0"/>
              <a:cs typeface="Univers 55"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084" y="6199995"/>
            <a:ext cx="1290875" cy="440647"/>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9879" y="3224187"/>
            <a:ext cx="2328063" cy="3012787"/>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334" y="1309200"/>
            <a:ext cx="2305243" cy="2983256"/>
          </a:xfrm>
          <a:prstGeom prst="rect">
            <a:avLst/>
          </a:prstGeom>
        </p:spPr>
      </p:pic>
    </p:spTree>
    <p:extLst>
      <p:ext uri="{BB962C8B-B14F-4D97-AF65-F5344CB8AC3E}">
        <p14:creationId xmlns:p14="http://schemas.microsoft.com/office/powerpoint/2010/main" val="3195752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52876" cy="6858000"/>
          </a:xfrm>
          <a:prstGeom prst="rect">
            <a:avLst/>
          </a:prstGeom>
          <a:solidFill>
            <a:srgbClr val="011C4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dirty="0">
              <a:solidFill>
                <a:srgbClr val="1F497D"/>
              </a:solidFill>
            </a:endParaRPr>
          </a:p>
        </p:txBody>
      </p:sp>
      <p:sp>
        <p:nvSpPr>
          <p:cNvPr id="4" name="TextBox 3"/>
          <p:cNvSpPr txBox="1"/>
          <p:nvPr/>
        </p:nvSpPr>
        <p:spPr>
          <a:xfrm>
            <a:off x="8877" y="213508"/>
            <a:ext cx="9143999" cy="461665"/>
          </a:xfrm>
          <a:prstGeom prst="rect">
            <a:avLst/>
          </a:prstGeom>
          <a:noFill/>
        </p:spPr>
        <p:txBody>
          <a:bodyPr wrap="square" rtlCol="0">
            <a:spAutoFit/>
          </a:bodyPr>
          <a:lstStyle/>
          <a:p>
            <a:pPr algn="ctr" defTabSz="457200" fontAlgn="base">
              <a:spcBef>
                <a:spcPct val="0"/>
              </a:spcBef>
              <a:spcAft>
                <a:spcPct val="0"/>
              </a:spcAft>
            </a:pPr>
            <a:r>
              <a:rPr lang="en-US" sz="2400" b="1" dirty="0" smtClean="0">
                <a:solidFill>
                  <a:schemeClr val="bg1"/>
                </a:solidFill>
                <a:latin typeface="Rockwell" charset="0"/>
                <a:ea typeface="Rockwell" charset="0"/>
                <a:cs typeface="Rockwell" charset="0"/>
              </a:rPr>
              <a:t>Approved SD Mines Logos &amp; Verbiage</a:t>
            </a:r>
            <a:endParaRPr lang="en-US" sz="2400" dirty="0">
              <a:solidFill>
                <a:schemeClr val="bg1"/>
              </a:solidFill>
              <a:latin typeface="Rockwell" charset="0"/>
              <a:ea typeface="Rockwell" charset="0"/>
              <a:cs typeface="Rockwel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1823"/>
            <a:ext cx="9144000" cy="268842"/>
          </a:xfrm>
          <a:prstGeom prst="rect">
            <a:avLst/>
          </a:prstGeom>
        </p:spPr>
      </p:pic>
      <p:sp>
        <p:nvSpPr>
          <p:cNvPr id="6" name="Rectangle 5"/>
          <p:cNvSpPr/>
          <p:nvPr/>
        </p:nvSpPr>
        <p:spPr>
          <a:xfrm>
            <a:off x="4323917" y="876117"/>
            <a:ext cx="503277" cy="668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dirty="0">
              <a:solidFill>
                <a:srgbClr val="1F497D"/>
              </a:solidFill>
            </a:endParaRPr>
          </a:p>
        </p:txBody>
      </p:sp>
      <p:cxnSp>
        <p:nvCxnSpPr>
          <p:cNvPr id="7" name="Straight Connector 6"/>
          <p:cNvCxnSpPr/>
          <p:nvPr/>
        </p:nvCxnSpPr>
        <p:spPr>
          <a:xfrm>
            <a:off x="257452" y="935893"/>
            <a:ext cx="86468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280" y="121478"/>
            <a:ext cx="466395" cy="632964"/>
          </a:xfrm>
          <a:prstGeom prst="rect">
            <a:avLst/>
          </a:prstGeom>
        </p:spPr>
      </p:pic>
      <p:sp>
        <p:nvSpPr>
          <p:cNvPr id="13" name="TextBox 12"/>
          <p:cNvSpPr txBox="1"/>
          <p:nvPr/>
        </p:nvSpPr>
        <p:spPr>
          <a:xfrm>
            <a:off x="4827194" y="1743719"/>
            <a:ext cx="3602599" cy="3631763"/>
          </a:xfrm>
          <a:prstGeom prst="rect">
            <a:avLst/>
          </a:prstGeom>
          <a:noFill/>
        </p:spPr>
        <p:txBody>
          <a:bodyPr wrap="square" rtlCol="0">
            <a:spAutoFit/>
          </a:bodyPr>
          <a:lstStyle/>
          <a:p>
            <a:pPr marL="285750" indent="-285750">
              <a:buFont typeface="Arial" charset="0"/>
              <a:buChar char="•"/>
            </a:pPr>
            <a:r>
              <a:rPr lang="en-US" sz="1600" dirty="0">
                <a:solidFill>
                  <a:schemeClr val="bg1"/>
                </a:solidFill>
                <a:latin typeface="Univers 55" charset="0"/>
                <a:ea typeface="Univers 55" charset="0"/>
                <a:cs typeface="Univers 55" charset="0"/>
              </a:rPr>
              <a:t>Trademarks</a:t>
            </a:r>
          </a:p>
          <a:p>
            <a:pPr marL="742950" lvl="1" indent="-285750">
              <a:buFont typeface="Arial" charset="0"/>
              <a:buChar char="•"/>
            </a:pPr>
            <a:r>
              <a:rPr lang="en-US" sz="1600" dirty="0">
                <a:solidFill>
                  <a:schemeClr val="bg1"/>
                </a:solidFill>
                <a:latin typeface="Univers 55" charset="0"/>
                <a:ea typeface="Univers 55" charset="0"/>
                <a:cs typeface="Univers 55" charset="0"/>
              </a:rPr>
              <a:t>Licensed marks = federal trademarks</a:t>
            </a:r>
          </a:p>
          <a:p>
            <a:pPr marL="742950" lvl="1" indent="-285750">
              <a:buFont typeface="Arial" charset="0"/>
              <a:buChar char="•"/>
            </a:pPr>
            <a:r>
              <a:rPr lang="en-US" sz="1600" dirty="0">
                <a:solidFill>
                  <a:schemeClr val="bg1"/>
                </a:solidFill>
                <a:latin typeface="Univers 55" charset="0"/>
                <a:ea typeface="Univers 55" charset="0"/>
                <a:cs typeface="Univers 55" charset="0"/>
              </a:rPr>
              <a:t>Cannot be reproduced UNLESS licensed to do so</a:t>
            </a:r>
          </a:p>
          <a:p>
            <a:pPr marL="285750" indent="-285750">
              <a:buFont typeface="Arial" charset="0"/>
              <a:buChar char="•"/>
            </a:pPr>
            <a:r>
              <a:rPr lang="en-US" sz="1600" dirty="0">
                <a:solidFill>
                  <a:schemeClr val="bg1"/>
                </a:solidFill>
                <a:latin typeface="Univers 55" charset="0"/>
                <a:ea typeface="Univers 55" charset="0"/>
                <a:cs typeface="Univers 55" charset="0"/>
              </a:rPr>
              <a:t>Verbiage</a:t>
            </a:r>
          </a:p>
          <a:p>
            <a:pPr marL="742950" lvl="1" indent="-285750">
              <a:buFont typeface="Arial" charset="0"/>
              <a:buChar char="•"/>
            </a:pPr>
            <a:r>
              <a:rPr lang="en-US" sz="1400" dirty="0">
                <a:solidFill>
                  <a:schemeClr val="bg1"/>
                </a:solidFill>
                <a:latin typeface="Univers 55" charset="0"/>
                <a:ea typeface="Univers 55" charset="0"/>
                <a:cs typeface="Univers 55" charset="0"/>
              </a:rPr>
              <a:t>“HARDROCKERS”</a:t>
            </a:r>
          </a:p>
          <a:p>
            <a:pPr marL="742950" lvl="1" indent="-285750">
              <a:buFont typeface="Arial" charset="0"/>
              <a:buChar char="•"/>
            </a:pPr>
            <a:r>
              <a:rPr lang="en-US" sz="1400" dirty="0">
                <a:solidFill>
                  <a:schemeClr val="bg1"/>
                </a:solidFill>
                <a:latin typeface="Univers 55" charset="0"/>
                <a:ea typeface="Univers 55" charset="0"/>
                <a:cs typeface="Univers 55" charset="0"/>
              </a:rPr>
              <a:t>“SD MINES”</a:t>
            </a:r>
          </a:p>
          <a:p>
            <a:pPr marL="742950" lvl="1" indent="-285750">
              <a:buFont typeface="Arial" charset="0"/>
              <a:buChar char="•"/>
            </a:pPr>
            <a:r>
              <a:rPr lang="en-US" sz="1400" dirty="0">
                <a:solidFill>
                  <a:schemeClr val="bg1"/>
                </a:solidFill>
                <a:latin typeface="Univers 55" charset="0"/>
                <a:ea typeface="Univers 55" charset="0"/>
                <a:cs typeface="Univers 55" charset="0"/>
              </a:rPr>
              <a:t>“SOUTH DAKOTA MINES”</a:t>
            </a:r>
          </a:p>
          <a:p>
            <a:pPr marL="742950" lvl="1" indent="-285750">
              <a:buFont typeface="Arial" charset="0"/>
              <a:buChar char="•"/>
            </a:pPr>
            <a:r>
              <a:rPr lang="en-US" sz="1400" dirty="0">
                <a:solidFill>
                  <a:schemeClr val="bg1"/>
                </a:solidFill>
                <a:latin typeface="Univers 55" charset="0"/>
                <a:ea typeface="Univers 55" charset="0"/>
                <a:cs typeface="Univers 55" charset="0"/>
              </a:rPr>
              <a:t>“SOUTH DAKOTA SCHOOL OF </a:t>
            </a:r>
            <a:r>
              <a:rPr lang="en-US" sz="1400" dirty="0" smtClean="0">
                <a:solidFill>
                  <a:schemeClr val="bg1"/>
                </a:solidFill>
                <a:latin typeface="Univers 55" charset="0"/>
                <a:ea typeface="Univers 55" charset="0"/>
                <a:cs typeface="Univers 55" charset="0"/>
              </a:rPr>
              <a:t>	MINES &amp; TECHNOLOGY</a:t>
            </a:r>
            <a:endParaRPr lang="en-US" sz="1400" dirty="0">
              <a:solidFill>
                <a:schemeClr val="bg1"/>
              </a:solidFill>
              <a:latin typeface="Univers 55" charset="0"/>
              <a:ea typeface="Univers 55" charset="0"/>
              <a:cs typeface="Univers 55" charset="0"/>
            </a:endParaRPr>
          </a:p>
          <a:p>
            <a:pPr marL="742950" lvl="1" indent="-285750">
              <a:buFont typeface="Arial" charset="0"/>
              <a:buChar char="•"/>
            </a:pPr>
            <a:r>
              <a:rPr lang="en-US" sz="1400" dirty="0">
                <a:solidFill>
                  <a:schemeClr val="bg1"/>
                </a:solidFill>
                <a:latin typeface="Univers 55" charset="0"/>
                <a:ea typeface="Univers 55" charset="0"/>
                <a:cs typeface="Univers 55" charset="0"/>
              </a:rPr>
              <a:t>NO “AND” -  MUST BE “&amp;”</a:t>
            </a:r>
          </a:p>
          <a:p>
            <a:pPr marL="285750" indent="-285750">
              <a:buFont typeface="Arial" charset="0"/>
              <a:buChar char="•"/>
            </a:pPr>
            <a:r>
              <a:rPr lang="en-US" sz="1600" dirty="0">
                <a:solidFill>
                  <a:schemeClr val="bg1"/>
                </a:solidFill>
                <a:latin typeface="Univers 55" charset="0"/>
                <a:ea typeface="Univers 55" charset="0"/>
                <a:cs typeface="Univers 55" charset="0"/>
              </a:rPr>
              <a:t>UR, Rocker Shop, and approved vendors can help with </a:t>
            </a:r>
            <a:r>
              <a:rPr lang="en-US" sz="1600" dirty="0" smtClean="0">
                <a:solidFill>
                  <a:schemeClr val="bg1"/>
                </a:solidFill>
                <a:latin typeface="Univers 55" charset="0"/>
                <a:ea typeface="Univers 55" charset="0"/>
                <a:cs typeface="Univers 55" charset="0"/>
              </a:rPr>
              <a:t>artwork/graphics</a:t>
            </a:r>
            <a:endParaRPr lang="en-US" sz="1600" dirty="0">
              <a:solidFill>
                <a:schemeClr val="bg1"/>
              </a:solidFill>
              <a:latin typeface="Univers 55" charset="0"/>
              <a:ea typeface="Univers 55" charset="0"/>
              <a:cs typeface="Univers 55"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084" y="6199995"/>
            <a:ext cx="1290875" cy="440647"/>
          </a:xfrm>
          <a:prstGeom prst="rect">
            <a:avLst/>
          </a:prstGeom>
        </p:spPr>
      </p:pic>
      <p:sp>
        <p:nvSpPr>
          <p:cNvPr id="3" name="Rectangle 2"/>
          <p:cNvSpPr/>
          <p:nvPr/>
        </p:nvSpPr>
        <p:spPr>
          <a:xfrm>
            <a:off x="668132" y="1591408"/>
            <a:ext cx="3903868" cy="426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527" y="1887291"/>
            <a:ext cx="1693559" cy="1693559"/>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6086" y="1825990"/>
            <a:ext cx="1816163" cy="1816163"/>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1025" y="3700030"/>
            <a:ext cx="2097770" cy="2097770"/>
          </a:xfrm>
          <a:prstGeom prst="rect">
            <a:avLst/>
          </a:prstGeom>
        </p:spPr>
      </p:pic>
    </p:spTree>
    <p:extLst>
      <p:ext uri="{BB962C8B-B14F-4D97-AF65-F5344CB8AC3E}">
        <p14:creationId xmlns:p14="http://schemas.microsoft.com/office/powerpoint/2010/main" val="4212128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52876" cy="6858000"/>
          </a:xfrm>
          <a:prstGeom prst="rect">
            <a:avLst/>
          </a:prstGeom>
          <a:solidFill>
            <a:srgbClr val="011C4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dirty="0">
              <a:solidFill>
                <a:srgbClr val="1F497D"/>
              </a:solidFill>
            </a:endParaRPr>
          </a:p>
        </p:txBody>
      </p:sp>
      <p:sp>
        <p:nvSpPr>
          <p:cNvPr id="4" name="TextBox 3"/>
          <p:cNvSpPr txBox="1"/>
          <p:nvPr/>
        </p:nvSpPr>
        <p:spPr>
          <a:xfrm>
            <a:off x="8877" y="213508"/>
            <a:ext cx="9143999" cy="461665"/>
          </a:xfrm>
          <a:prstGeom prst="rect">
            <a:avLst/>
          </a:prstGeom>
          <a:noFill/>
        </p:spPr>
        <p:txBody>
          <a:bodyPr wrap="square" rtlCol="0">
            <a:spAutoFit/>
          </a:bodyPr>
          <a:lstStyle/>
          <a:p>
            <a:pPr algn="ctr" defTabSz="457200" fontAlgn="base">
              <a:spcBef>
                <a:spcPct val="0"/>
              </a:spcBef>
              <a:spcAft>
                <a:spcPct val="0"/>
              </a:spcAft>
            </a:pPr>
            <a:r>
              <a:rPr lang="en-US" sz="2400" b="1" dirty="0" smtClean="0">
                <a:solidFill>
                  <a:schemeClr val="bg1"/>
                </a:solidFill>
                <a:latin typeface="Rockwell" charset="0"/>
                <a:ea typeface="Rockwell" charset="0"/>
                <a:cs typeface="Rockwell" charset="0"/>
              </a:rPr>
              <a:t>Campus Groups Rocker Shop Has Worked With</a:t>
            </a:r>
            <a:endParaRPr lang="en-US" sz="2400" dirty="0">
              <a:solidFill>
                <a:schemeClr val="bg1"/>
              </a:solidFill>
              <a:latin typeface="Rockwell" charset="0"/>
              <a:ea typeface="Rockwell" charset="0"/>
              <a:cs typeface="Rockwel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1823"/>
            <a:ext cx="9144000" cy="268842"/>
          </a:xfrm>
          <a:prstGeom prst="rect">
            <a:avLst/>
          </a:prstGeom>
        </p:spPr>
      </p:pic>
      <p:sp>
        <p:nvSpPr>
          <p:cNvPr id="6" name="Rectangle 5"/>
          <p:cNvSpPr/>
          <p:nvPr/>
        </p:nvSpPr>
        <p:spPr>
          <a:xfrm>
            <a:off x="4323917" y="876117"/>
            <a:ext cx="503277" cy="668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dirty="0">
              <a:solidFill>
                <a:srgbClr val="1F497D"/>
              </a:solidFill>
            </a:endParaRPr>
          </a:p>
        </p:txBody>
      </p:sp>
      <p:cxnSp>
        <p:nvCxnSpPr>
          <p:cNvPr id="7" name="Straight Connector 6"/>
          <p:cNvCxnSpPr/>
          <p:nvPr/>
        </p:nvCxnSpPr>
        <p:spPr>
          <a:xfrm>
            <a:off x="257452" y="935893"/>
            <a:ext cx="86468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280" y="121478"/>
            <a:ext cx="466395" cy="632964"/>
          </a:xfrm>
          <a:prstGeom prst="rect">
            <a:avLst/>
          </a:prstGeom>
        </p:spPr>
      </p:pic>
      <p:sp>
        <p:nvSpPr>
          <p:cNvPr id="13" name="TextBox 12"/>
          <p:cNvSpPr txBox="1"/>
          <p:nvPr/>
        </p:nvSpPr>
        <p:spPr>
          <a:xfrm>
            <a:off x="4827194" y="1743719"/>
            <a:ext cx="3602599" cy="3539430"/>
          </a:xfrm>
          <a:prstGeom prst="rect">
            <a:avLst/>
          </a:prstGeom>
          <a:noFill/>
        </p:spPr>
        <p:txBody>
          <a:bodyPr wrap="square" rtlCol="0">
            <a:spAutoFit/>
          </a:bodyPr>
          <a:lstStyle/>
          <a:p>
            <a:pPr marL="285750" indent="-285750">
              <a:buFont typeface="Arial" charset="0"/>
              <a:buChar char="•"/>
            </a:pPr>
            <a:r>
              <a:rPr lang="en-US" sz="1600" dirty="0">
                <a:solidFill>
                  <a:schemeClr val="bg1"/>
                </a:solidFill>
                <a:latin typeface="Univers 55" charset="0"/>
                <a:ea typeface="Univers 55" charset="0"/>
                <a:cs typeface="Univers 55" charset="0"/>
              </a:rPr>
              <a:t>Veterans Club</a:t>
            </a:r>
          </a:p>
          <a:p>
            <a:pPr marL="285750" indent="-285750">
              <a:buFont typeface="Arial" charset="0"/>
              <a:buChar char="•"/>
            </a:pPr>
            <a:r>
              <a:rPr lang="en-US" sz="1600" dirty="0">
                <a:solidFill>
                  <a:schemeClr val="bg1"/>
                </a:solidFill>
                <a:latin typeface="Univers 55" charset="0"/>
                <a:ea typeface="Univers 55" charset="0"/>
                <a:cs typeface="Univers 55" charset="0"/>
              </a:rPr>
              <a:t>Moon Rockers</a:t>
            </a:r>
          </a:p>
          <a:p>
            <a:pPr marL="285750" indent="-285750">
              <a:buFont typeface="Arial" charset="0"/>
              <a:buChar char="•"/>
            </a:pPr>
            <a:r>
              <a:rPr lang="en-US" sz="1600" dirty="0">
                <a:solidFill>
                  <a:schemeClr val="bg1"/>
                </a:solidFill>
                <a:latin typeface="Univers 55" charset="0"/>
                <a:ea typeface="Univers 55" charset="0"/>
                <a:cs typeface="Univers 55" charset="0"/>
              </a:rPr>
              <a:t>Residence Life</a:t>
            </a:r>
          </a:p>
          <a:p>
            <a:pPr marL="285750" indent="-285750">
              <a:buFont typeface="Arial" charset="0"/>
              <a:buChar char="•"/>
            </a:pPr>
            <a:r>
              <a:rPr lang="en-US" sz="1600" dirty="0">
                <a:solidFill>
                  <a:schemeClr val="bg1"/>
                </a:solidFill>
                <a:latin typeface="Univers 55" charset="0"/>
                <a:ea typeface="Univers 55" charset="0"/>
                <a:cs typeface="Univers 55" charset="0"/>
              </a:rPr>
              <a:t>Freshman Day of Service</a:t>
            </a:r>
          </a:p>
          <a:p>
            <a:pPr marL="285750" indent="-285750">
              <a:buFont typeface="Arial" charset="0"/>
              <a:buChar char="•"/>
            </a:pPr>
            <a:r>
              <a:rPr lang="en-US" sz="1600" dirty="0">
                <a:solidFill>
                  <a:schemeClr val="bg1"/>
                </a:solidFill>
                <a:latin typeface="Univers 55" charset="0"/>
                <a:ea typeface="Univers 55" charset="0"/>
                <a:cs typeface="Univers 55" charset="0"/>
              </a:rPr>
              <a:t>Mines Advantage</a:t>
            </a:r>
          </a:p>
          <a:p>
            <a:pPr marL="285750" indent="-285750">
              <a:buFont typeface="Arial" charset="0"/>
              <a:buChar char="•"/>
            </a:pPr>
            <a:r>
              <a:rPr lang="en-US" sz="1600" dirty="0">
                <a:solidFill>
                  <a:schemeClr val="bg1"/>
                </a:solidFill>
                <a:latin typeface="Univers 55" charset="0"/>
                <a:ea typeface="Univers 55" charset="0"/>
                <a:cs typeface="Univers 55" charset="0"/>
              </a:rPr>
              <a:t>PDI</a:t>
            </a:r>
          </a:p>
          <a:p>
            <a:pPr marL="285750" indent="-285750">
              <a:buFont typeface="Arial" charset="0"/>
              <a:buChar char="•"/>
            </a:pPr>
            <a:r>
              <a:rPr lang="en-US" sz="1600" dirty="0">
                <a:solidFill>
                  <a:schemeClr val="bg1"/>
                </a:solidFill>
                <a:latin typeface="Univers 55" charset="0"/>
                <a:ea typeface="Univers 55" charset="0"/>
                <a:cs typeface="Univers 55" charset="0"/>
              </a:rPr>
              <a:t>Dean of Students Staff</a:t>
            </a:r>
          </a:p>
          <a:p>
            <a:pPr marL="285750" indent="-285750">
              <a:buFont typeface="Arial" charset="0"/>
              <a:buChar char="•"/>
            </a:pPr>
            <a:r>
              <a:rPr lang="en-US" sz="1600" dirty="0">
                <a:solidFill>
                  <a:schemeClr val="bg1"/>
                </a:solidFill>
                <a:latin typeface="Univers 55" charset="0"/>
                <a:ea typeface="Univers 55" charset="0"/>
                <a:cs typeface="Univers 55" charset="0"/>
              </a:rPr>
              <a:t>Student Senate</a:t>
            </a:r>
          </a:p>
          <a:p>
            <a:pPr marL="285750" indent="-285750">
              <a:buFont typeface="Arial" charset="0"/>
              <a:buChar char="•"/>
            </a:pPr>
            <a:r>
              <a:rPr lang="en-US" sz="1600" dirty="0">
                <a:solidFill>
                  <a:schemeClr val="bg1"/>
                </a:solidFill>
                <a:latin typeface="Univers 55" charset="0"/>
                <a:ea typeface="Univers 55" charset="0"/>
                <a:cs typeface="Univers 55" charset="0"/>
              </a:rPr>
              <a:t>Hardrocker Club Baseball Team</a:t>
            </a:r>
          </a:p>
          <a:p>
            <a:pPr marL="285750" indent="-285750">
              <a:buFont typeface="Arial" charset="0"/>
              <a:buChar char="•"/>
            </a:pPr>
            <a:r>
              <a:rPr lang="en-US" sz="1600" dirty="0">
                <a:solidFill>
                  <a:schemeClr val="bg1"/>
                </a:solidFill>
                <a:latin typeface="Univers 55" charset="0"/>
                <a:ea typeface="Univers 55" charset="0"/>
                <a:cs typeface="Univers 55" charset="0"/>
              </a:rPr>
              <a:t>Circle K</a:t>
            </a:r>
          </a:p>
          <a:p>
            <a:pPr marL="285750" indent="-285750">
              <a:buFont typeface="Arial" charset="0"/>
              <a:buChar char="•"/>
            </a:pPr>
            <a:r>
              <a:rPr lang="en-US" sz="1600" dirty="0">
                <a:solidFill>
                  <a:schemeClr val="bg1"/>
                </a:solidFill>
                <a:latin typeface="Univers 55" charset="0"/>
                <a:ea typeface="Univers 55" charset="0"/>
                <a:cs typeface="Univers 55" charset="0"/>
              </a:rPr>
              <a:t>Dublin Dash</a:t>
            </a:r>
          </a:p>
          <a:p>
            <a:pPr marL="285750" indent="-285750">
              <a:buFont typeface="Arial" charset="0"/>
              <a:buChar char="•"/>
            </a:pPr>
            <a:r>
              <a:rPr lang="en-US" sz="1600" dirty="0">
                <a:solidFill>
                  <a:schemeClr val="bg1"/>
                </a:solidFill>
                <a:latin typeface="Univers 55" charset="0"/>
                <a:ea typeface="Univers 55" charset="0"/>
                <a:cs typeface="Univers 55" charset="0"/>
              </a:rPr>
              <a:t>Mining and Mucking Team</a:t>
            </a:r>
          </a:p>
          <a:p>
            <a:pPr marL="285750" indent="-285750">
              <a:buFont typeface="Arial" charset="0"/>
              <a:buChar char="•"/>
            </a:pPr>
            <a:r>
              <a:rPr lang="en-US" sz="1600" dirty="0">
                <a:solidFill>
                  <a:schemeClr val="bg1"/>
                </a:solidFill>
                <a:latin typeface="Univers 55" charset="0"/>
                <a:ea typeface="Univers 55" charset="0"/>
                <a:cs typeface="Univers 55" charset="0"/>
              </a:rPr>
              <a:t>SD Mines Future Health Science </a:t>
            </a:r>
            <a:r>
              <a:rPr lang="en-US" sz="1600" dirty="0" smtClean="0">
                <a:solidFill>
                  <a:schemeClr val="bg1"/>
                </a:solidFill>
                <a:latin typeface="Univers 55" charset="0"/>
                <a:ea typeface="Univers 55" charset="0"/>
                <a:cs typeface="Univers 55" charset="0"/>
              </a:rPr>
              <a:t>Professionals</a:t>
            </a:r>
            <a:endParaRPr lang="en-US" sz="1600" dirty="0">
              <a:solidFill>
                <a:schemeClr val="bg1"/>
              </a:solidFill>
              <a:latin typeface="Univers 55" charset="0"/>
              <a:ea typeface="Univers 55" charset="0"/>
              <a:cs typeface="Univers 55"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084" y="6199995"/>
            <a:ext cx="1290875" cy="440647"/>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243" y="1275957"/>
            <a:ext cx="2495039" cy="1811584"/>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9524" y="2539178"/>
            <a:ext cx="2454461" cy="1840846"/>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243" y="3684983"/>
            <a:ext cx="2506090" cy="1898131"/>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63683" y="4700116"/>
            <a:ext cx="2580302" cy="1720202"/>
          </a:xfrm>
          <a:prstGeom prst="rect">
            <a:avLst/>
          </a:prstGeom>
        </p:spPr>
      </p:pic>
    </p:spTree>
    <p:extLst>
      <p:ext uri="{BB962C8B-B14F-4D97-AF65-F5344CB8AC3E}">
        <p14:creationId xmlns:p14="http://schemas.microsoft.com/office/powerpoint/2010/main" val="3991055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52876" cy="6858000"/>
          </a:xfrm>
          <a:prstGeom prst="rect">
            <a:avLst/>
          </a:prstGeom>
          <a:solidFill>
            <a:srgbClr val="011C4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dirty="0">
              <a:solidFill>
                <a:srgbClr val="1F497D"/>
              </a:solidFill>
            </a:endParaRPr>
          </a:p>
        </p:txBody>
      </p:sp>
      <p:sp>
        <p:nvSpPr>
          <p:cNvPr id="4" name="TextBox 3"/>
          <p:cNvSpPr txBox="1"/>
          <p:nvPr/>
        </p:nvSpPr>
        <p:spPr>
          <a:xfrm>
            <a:off x="8877" y="213508"/>
            <a:ext cx="9143999" cy="461665"/>
          </a:xfrm>
          <a:prstGeom prst="rect">
            <a:avLst/>
          </a:prstGeom>
          <a:noFill/>
        </p:spPr>
        <p:txBody>
          <a:bodyPr wrap="square" rtlCol="0">
            <a:spAutoFit/>
          </a:bodyPr>
          <a:lstStyle/>
          <a:p>
            <a:pPr algn="ctr" defTabSz="457200" fontAlgn="base">
              <a:spcBef>
                <a:spcPct val="0"/>
              </a:spcBef>
              <a:spcAft>
                <a:spcPct val="0"/>
              </a:spcAft>
            </a:pPr>
            <a:r>
              <a:rPr lang="en-US" sz="2400" b="1" dirty="0" smtClean="0">
                <a:solidFill>
                  <a:schemeClr val="bg1"/>
                </a:solidFill>
                <a:latin typeface="Rockwell" charset="0"/>
                <a:ea typeface="Rockwell" charset="0"/>
                <a:cs typeface="Rockwell" charset="0"/>
              </a:rPr>
              <a:t>REMEMBER:</a:t>
            </a:r>
            <a:endParaRPr lang="en-US" sz="2400" dirty="0">
              <a:solidFill>
                <a:schemeClr val="bg1"/>
              </a:solidFill>
              <a:latin typeface="Rockwell" charset="0"/>
              <a:ea typeface="Rockwell" charset="0"/>
              <a:cs typeface="Rockwel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1823"/>
            <a:ext cx="9144000" cy="268842"/>
          </a:xfrm>
          <a:prstGeom prst="rect">
            <a:avLst/>
          </a:prstGeom>
        </p:spPr>
      </p:pic>
      <p:sp>
        <p:nvSpPr>
          <p:cNvPr id="6" name="Rectangle 5"/>
          <p:cNvSpPr/>
          <p:nvPr/>
        </p:nvSpPr>
        <p:spPr>
          <a:xfrm>
            <a:off x="4323917" y="876117"/>
            <a:ext cx="503277" cy="668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dirty="0">
              <a:solidFill>
                <a:srgbClr val="1F497D"/>
              </a:solidFill>
            </a:endParaRPr>
          </a:p>
        </p:txBody>
      </p:sp>
      <p:cxnSp>
        <p:nvCxnSpPr>
          <p:cNvPr id="7" name="Straight Connector 6"/>
          <p:cNvCxnSpPr/>
          <p:nvPr/>
        </p:nvCxnSpPr>
        <p:spPr>
          <a:xfrm>
            <a:off x="257452" y="935893"/>
            <a:ext cx="86468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280" y="121478"/>
            <a:ext cx="466395" cy="632964"/>
          </a:xfrm>
          <a:prstGeom prst="rect">
            <a:avLst/>
          </a:prstGeom>
        </p:spPr>
      </p:pic>
      <p:sp>
        <p:nvSpPr>
          <p:cNvPr id="13" name="TextBox 12"/>
          <p:cNvSpPr txBox="1"/>
          <p:nvPr/>
        </p:nvSpPr>
        <p:spPr>
          <a:xfrm>
            <a:off x="4827194" y="1438458"/>
            <a:ext cx="3602599" cy="3785652"/>
          </a:xfrm>
          <a:prstGeom prst="rect">
            <a:avLst/>
          </a:prstGeom>
          <a:noFill/>
        </p:spPr>
        <p:txBody>
          <a:bodyPr wrap="square" rtlCol="0">
            <a:spAutoFit/>
          </a:bodyPr>
          <a:lstStyle/>
          <a:p>
            <a:pPr marL="285750" indent="-285750">
              <a:buFont typeface="Arial" charset="0"/>
              <a:buChar char="•"/>
            </a:pPr>
            <a:r>
              <a:rPr lang="en-US" sz="1600" dirty="0" smtClean="0">
                <a:solidFill>
                  <a:schemeClr val="bg1"/>
                </a:solidFill>
                <a:latin typeface="Univers 55" charset="0"/>
                <a:ea typeface="Univers 55" charset="0"/>
                <a:cs typeface="Univers 55" charset="0"/>
              </a:rPr>
              <a:t>Order </a:t>
            </a:r>
            <a:r>
              <a:rPr lang="en-US" sz="1600" dirty="0">
                <a:solidFill>
                  <a:schemeClr val="bg1"/>
                </a:solidFill>
                <a:latin typeface="Univers 55" charset="0"/>
                <a:ea typeface="Univers 55" charset="0"/>
                <a:cs typeface="Univers 55" charset="0"/>
              </a:rPr>
              <a:t>Form – visit our site</a:t>
            </a:r>
          </a:p>
          <a:p>
            <a:pPr marL="285750" indent="-285750">
              <a:buFont typeface="Arial" charset="0"/>
              <a:buChar char="•"/>
            </a:pPr>
            <a:r>
              <a:rPr lang="en-US" sz="1600" dirty="0">
                <a:solidFill>
                  <a:schemeClr val="bg1"/>
                </a:solidFill>
                <a:latin typeface="Univers 55" charset="0"/>
                <a:ea typeface="Univers 55" charset="0"/>
                <a:cs typeface="Univers 55" charset="0"/>
              </a:rPr>
              <a:t>Rocker Shop staff has over 40 years experience in selling custom apparel</a:t>
            </a:r>
          </a:p>
          <a:p>
            <a:pPr marL="285750" indent="-285750">
              <a:buFont typeface="Arial" charset="0"/>
              <a:buChar char="•"/>
            </a:pPr>
            <a:r>
              <a:rPr lang="en-US" sz="1600" dirty="0">
                <a:solidFill>
                  <a:schemeClr val="bg1"/>
                </a:solidFill>
                <a:latin typeface="Univers 55" charset="0"/>
                <a:ea typeface="Univers 55" charset="0"/>
                <a:cs typeface="Univers 55" charset="0"/>
              </a:rPr>
              <a:t>Rocker Shop is Here to Help</a:t>
            </a:r>
          </a:p>
          <a:p>
            <a:pPr marL="742950" lvl="1" indent="-285750">
              <a:buFont typeface="Arial" charset="0"/>
              <a:buChar char="•"/>
            </a:pPr>
            <a:r>
              <a:rPr lang="en-US" sz="1600" dirty="0">
                <a:solidFill>
                  <a:schemeClr val="bg1"/>
                </a:solidFill>
                <a:latin typeface="Univers 55" charset="0"/>
                <a:ea typeface="Univers 55" charset="0"/>
                <a:cs typeface="Univers 55" charset="0"/>
              </a:rPr>
              <a:t>Whether you purchase from Rocker Shop or another licensed vendor, trademark standards need to be followed</a:t>
            </a:r>
          </a:p>
          <a:p>
            <a:pPr marL="285750" indent="-285750">
              <a:buFont typeface="Arial" charset="0"/>
              <a:buChar char="•"/>
            </a:pPr>
            <a:r>
              <a:rPr lang="en-US" sz="1600" dirty="0">
                <a:solidFill>
                  <a:schemeClr val="bg1"/>
                </a:solidFill>
                <a:latin typeface="Univers 55" charset="0"/>
                <a:ea typeface="Univers 55" charset="0"/>
                <a:cs typeface="Univers 55" charset="0"/>
              </a:rPr>
              <a:t>Save on Fees</a:t>
            </a:r>
          </a:p>
          <a:p>
            <a:pPr marL="742950" lvl="1" indent="-285750">
              <a:buFont typeface="Arial" charset="0"/>
              <a:buChar char="•"/>
            </a:pPr>
            <a:r>
              <a:rPr lang="en-US" sz="1600" dirty="0">
                <a:solidFill>
                  <a:schemeClr val="bg1"/>
                </a:solidFill>
                <a:latin typeface="Univers 55" charset="0"/>
                <a:ea typeface="Univers 55" charset="0"/>
                <a:cs typeface="Univers 55" charset="0"/>
              </a:rPr>
              <a:t>Partnering with UR and the Rocker Shop can save your group art charges and set up fees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084" y="6199995"/>
            <a:ext cx="1290875" cy="440647"/>
          </a:xfrm>
          <a:prstGeom prst="rect">
            <a:avLst/>
          </a:prstGeom>
        </p:spPr>
      </p:pic>
      <p:sp>
        <p:nvSpPr>
          <p:cNvPr id="12" name="TextBox 11"/>
          <p:cNvSpPr txBox="1"/>
          <p:nvPr/>
        </p:nvSpPr>
        <p:spPr>
          <a:xfrm>
            <a:off x="612298" y="1429458"/>
            <a:ext cx="3602599" cy="5016758"/>
          </a:xfrm>
          <a:prstGeom prst="rect">
            <a:avLst/>
          </a:prstGeom>
          <a:noFill/>
        </p:spPr>
        <p:txBody>
          <a:bodyPr wrap="square" rtlCol="0">
            <a:spAutoFit/>
          </a:bodyPr>
          <a:lstStyle/>
          <a:p>
            <a:pPr marL="285750" indent="-285750">
              <a:buFont typeface="Arial" charset="0"/>
              <a:buChar char="•"/>
            </a:pPr>
            <a:r>
              <a:rPr lang="en-US" sz="1600" dirty="0">
                <a:solidFill>
                  <a:schemeClr val="bg1"/>
                </a:solidFill>
                <a:latin typeface="Univers 55" charset="0"/>
                <a:ea typeface="Univers 55" charset="0"/>
                <a:cs typeface="Univers 55" charset="0"/>
              </a:rPr>
              <a:t>Plan Ahead</a:t>
            </a:r>
          </a:p>
          <a:p>
            <a:pPr marL="742950" lvl="1" indent="-285750">
              <a:buFont typeface="Arial" charset="0"/>
              <a:buChar char="•"/>
            </a:pPr>
            <a:r>
              <a:rPr lang="en-US" sz="1600" dirty="0">
                <a:solidFill>
                  <a:schemeClr val="bg1"/>
                </a:solidFill>
                <a:latin typeface="Univers 55" charset="0"/>
                <a:ea typeface="Univers 55" charset="0"/>
                <a:cs typeface="Univers 55" charset="0"/>
              </a:rPr>
              <a:t>The more lead time = better service and pricing</a:t>
            </a:r>
          </a:p>
          <a:p>
            <a:pPr marL="285750" indent="-285750">
              <a:buFont typeface="Arial" charset="0"/>
              <a:buChar char="•"/>
            </a:pPr>
            <a:r>
              <a:rPr lang="en-US" sz="1600" dirty="0">
                <a:solidFill>
                  <a:schemeClr val="bg1"/>
                </a:solidFill>
                <a:latin typeface="Univers 55" charset="0"/>
                <a:ea typeface="Univers 55" charset="0"/>
                <a:cs typeface="Univers 55" charset="0"/>
              </a:rPr>
              <a:t>Graphic File Types</a:t>
            </a:r>
          </a:p>
          <a:p>
            <a:pPr marL="742950" lvl="1" indent="-285750">
              <a:buFont typeface="Arial" charset="0"/>
              <a:buChar char="•"/>
            </a:pPr>
            <a:r>
              <a:rPr lang="en-US" sz="1600" dirty="0">
                <a:solidFill>
                  <a:schemeClr val="bg1"/>
                </a:solidFill>
                <a:latin typeface="Univers 55" charset="0"/>
                <a:ea typeface="Univers 55" charset="0"/>
                <a:cs typeface="Univers 55" charset="0"/>
              </a:rPr>
              <a:t>Adobe Illustrator (.AI) or .EPS files are required for apparel items</a:t>
            </a:r>
          </a:p>
          <a:p>
            <a:pPr marL="1200150" lvl="2" indent="-285750">
              <a:buFont typeface="Arial" charset="0"/>
              <a:buChar char="•"/>
            </a:pPr>
            <a:r>
              <a:rPr lang="en-US" sz="1600" dirty="0" smtClean="0">
                <a:solidFill>
                  <a:schemeClr val="bg1"/>
                </a:solidFill>
                <a:latin typeface="Univers 55" charset="0"/>
                <a:ea typeface="Univers 55" charset="0"/>
                <a:cs typeface="Univers 55" charset="0"/>
              </a:rPr>
              <a:t>JPEG/PNG </a:t>
            </a:r>
            <a:r>
              <a:rPr lang="en-US" sz="1600" dirty="0">
                <a:solidFill>
                  <a:schemeClr val="bg1"/>
                </a:solidFill>
                <a:latin typeface="Univers 55" charset="0"/>
                <a:ea typeface="Univers 55" charset="0"/>
                <a:cs typeface="Univers 55" charset="0"/>
              </a:rPr>
              <a:t>– not print ready for custom apparel</a:t>
            </a:r>
          </a:p>
          <a:p>
            <a:pPr marL="285750" indent="-285750">
              <a:buFont typeface="Arial" charset="0"/>
              <a:buChar char="•"/>
            </a:pPr>
            <a:r>
              <a:rPr lang="en-US" sz="1600" dirty="0">
                <a:solidFill>
                  <a:schemeClr val="bg1"/>
                </a:solidFill>
                <a:latin typeface="Univers 55" charset="0"/>
                <a:ea typeface="Univers 55" charset="0"/>
                <a:cs typeface="Univers 55" charset="0"/>
              </a:rPr>
              <a:t>Rocker Shop Offers Competitive Pricing</a:t>
            </a:r>
          </a:p>
          <a:p>
            <a:pPr marL="742950" lvl="1" indent="-285750">
              <a:buFont typeface="Arial" charset="0"/>
              <a:buChar char="•"/>
            </a:pPr>
            <a:r>
              <a:rPr lang="en-US" sz="1600" dirty="0">
                <a:solidFill>
                  <a:schemeClr val="bg1"/>
                </a:solidFill>
                <a:latin typeface="Univers 55" charset="0"/>
                <a:ea typeface="Univers 55" charset="0"/>
                <a:cs typeface="Univers 55" charset="0"/>
              </a:rPr>
              <a:t>Special order apparel is sold at a slim margin – usually 10%-20% over cost</a:t>
            </a:r>
          </a:p>
          <a:p>
            <a:pPr marL="285750" indent="-285750">
              <a:buFont typeface="Arial" charset="0"/>
              <a:buChar char="•"/>
            </a:pPr>
            <a:r>
              <a:rPr lang="en-US" sz="1600" dirty="0">
                <a:solidFill>
                  <a:schemeClr val="bg1"/>
                </a:solidFill>
                <a:latin typeface="Univers 55" charset="0"/>
                <a:ea typeface="Univers 55" charset="0"/>
                <a:cs typeface="Univers 55" charset="0"/>
              </a:rPr>
              <a:t>Rocker Shop = On-Campus Convenience</a:t>
            </a:r>
          </a:p>
          <a:p>
            <a:pPr marL="742950" lvl="1" indent="-285750">
              <a:buFont typeface="Arial" charset="0"/>
              <a:buChar char="•"/>
            </a:pPr>
            <a:r>
              <a:rPr lang="en-US" sz="1600" dirty="0">
                <a:solidFill>
                  <a:schemeClr val="bg1"/>
                </a:solidFill>
                <a:latin typeface="Univers 55" charset="0"/>
                <a:ea typeface="Univers 55" charset="0"/>
                <a:cs typeface="Univers 55" charset="0"/>
              </a:rPr>
              <a:t>Campus and Foundation Accounts are easy to use in </a:t>
            </a:r>
            <a:r>
              <a:rPr lang="en-US" sz="1600" dirty="0" smtClean="0">
                <a:solidFill>
                  <a:schemeClr val="bg1"/>
                </a:solidFill>
                <a:latin typeface="Univers 55" charset="0"/>
                <a:ea typeface="Univers 55" charset="0"/>
                <a:cs typeface="Univers 55" charset="0"/>
              </a:rPr>
              <a:t>store</a:t>
            </a:r>
            <a:endParaRPr lang="en-US" dirty="0">
              <a:solidFill>
                <a:schemeClr val="bg1"/>
              </a:solidFill>
              <a:latin typeface="Univers 55" charset="0"/>
              <a:ea typeface="Univers 55" charset="0"/>
              <a:cs typeface="Univers 55" charset="0"/>
            </a:endParaRPr>
          </a:p>
        </p:txBody>
      </p:sp>
    </p:spTree>
    <p:extLst>
      <p:ext uri="{BB962C8B-B14F-4D97-AF65-F5344CB8AC3E}">
        <p14:creationId xmlns:p14="http://schemas.microsoft.com/office/powerpoint/2010/main" val="573153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416" r="4695"/>
          <a:stretch/>
        </p:blipFill>
        <p:spPr>
          <a:xfrm>
            <a:off x="0" y="0"/>
            <a:ext cx="9144000" cy="6858000"/>
          </a:xfrm>
          <a:prstGeom prst="rect">
            <a:avLst/>
          </a:prstGeom>
        </p:spPr>
      </p:pic>
      <p:sp>
        <p:nvSpPr>
          <p:cNvPr id="5" name="Rectangle 4"/>
          <p:cNvSpPr/>
          <p:nvPr/>
        </p:nvSpPr>
        <p:spPr>
          <a:xfrm>
            <a:off x="0" y="0"/>
            <a:ext cx="9144000" cy="6858001"/>
          </a:xfrm>
          <a:prstGeom prst="rect">
            <a:avLst/>
          </a:prstGeom>
          <a:solidFill>
            <a:srgbClr val="011C4F">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prstClr val="white"/>
              </a:solidFill>
            </a:endParaRPr>
          </a:p>
        </p:txBody>
      </p:sp>
      <p:sp>
        <p:nvSpPr>
          <p:cNvPr id="7" name="Rectangle 6"/>
          <p:cNvSpPr/>
          <p:nvPr/>
        </p:nvSpPr>
        <p:spPr>
          <a:xfrm>
            <a:off x="3884482" y="-1"/>
            <a:ext cx="1375036" cy="3107586"/>
          </a:xfrm>
          <a:prstGeom prst="rect">
            <a:avLst/>
          </a:prstGeom>
          <a:solidFill>
            <a:srgbClr val="011C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181957" y="3692726"/>
            <a:ext cx="6780083" cy="1692771"/>
          </a:xfrm>
          <a:prstGeom prst="rect">
            <a:avLst/>
          </a:prstGeom>
          <a:noFill/>
        </p:spPr>
        <p:txBody>
          <a:bodyPr wrap="square" rtlCol="0">
            <a:spAutoFit/>
          </a:bodyPr>
          <a:lstStyle/>
          <a:p>
            <a:pPr algn="ctr"/>
            <a:r>
              <a:rPr lang="en-US" sz="3200" b="1" dirty="0">
                <a:solidFill>
                  <a:schemeClr val="bg1"/>
                </a:solidFill>
                <a:latin typeface="Rockwell" charset="0"/>
                <a:ea typeface="Rockwell" charset="0"/>
                <a:cs typeface="Rockwell" charset="0"/>
              </a:rPr>
              <a:t>KEEP IT ON CAMPUS</a:t>
            </a:r>
            <a:r>
              <a:rPr lang="en-US" sz="3200" b="1" dirty="0" smtClean="0">
                <a:solidFill>
                  <a:schemeClr val="bg1"/>
                </a:solidFill>
                <a:latin typeface="Rockwell" charset="0"/>
                <a:ea typeface="Rockwell" charset="0"/>
                <a:cs typeface="Rockwell" charset="0"/>
              </a:rPr>
              <a:t>!!!</a:t>
            </a:r>
          </a:p>
          <a:p>
            <a:pPr algn="ctr"/>
            <a:r>
              <a:rPr lang="en-US" sz="2400" dirty="0">
                <a:solidFill>
                  <a:schemeClr val="bg1"/>
                </a:solidFill>
                <a:latin typeface="Rockwell" charset="0"/>
                <a:ea typeface="Rockwell" charset="0"/>
                <a:cs typeface="Rockwell" charset="0"/>
              </a:rPr>
              <a:t>100% of revenue generated by</a:t>
            </a:r>
          </a:p>
          <a:p>
            <a:pPr algn="ctr"/>
            <a:r>
              <a:rPr lang="en-US" sz="2400" dirty="0">
                <a:solidFill>
                  <a:schemeClr val="bg1"/>
                </a:solidFill>
                <a:latin typeface="Rockwell" charset="0"/>
                <a:ea typeface="Rockwell" charset="0"/>
                <a:cs typeface="Rockwell" charset="0"/>
              </a:rPr>
              <a:t>the Rocker Shop goes back into</a:t>
            </a:r>
          </a:p>
          <a:p>
            <a:pPr algn="ctr"/>
            <a:r>
              <a:rPr lang="en-US" sz="2400" dirty="0">
                <a:solidFill>
                  <a:schemeClr val="bg1"/>
                </a:solidFill>
                <a:latin typeface="Rockwell" charset="0"/>
                <a:ea typeface="Rockwell" charset="0"/>
                <a:cs typeface="Rockwell" charset="0"/>
              </a:rPr>
              <a:t>South Dakota School of Mines &amp; Technology!</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8875" y="1762748"/>
            <a:ext cx="826249" cy="112133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084" y="6199995"/>
            <a:ext cx="1290875" cy="440647"/>
          </a:xfrm>
          <a:prstGeom prst="rect">
            <a:avLst/>
          </a:prstGeom>
        </p:spPr>
      </p:pic>
    </p:spTree>
    <p:extLst>
      <p:ext uri="{BB962C8B-B14F-4D97-AF65-F5344CB8AC3E}">
        <p14:creationId xmlns:p14="http://schemas.microsoft.com/office/powerpoint/2010/main" val="36840786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209</TotalTime>
  <Words>474</Words>
  <Application>Microsoft Office PowerPoint</Application>
  <PresentationFormat>On-screen Show (4:3)</PresentationFormat>
  <Paragraphs>86</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Rockwell</vt:lpstr>
      <vt:lpstr>Univers 55</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Hill, Brian J.</dc:creator>
  <cp:lastModifiedBy>Bertsch, Kendra L.</cp:lastModifiedBy>
  <cp:revision>61</cp:revision>
  <cp:lastPrinted>2017-05-23T16:45:30Z</cp:lastPrinted>
  <dcterms:created xsi:type="dcterms:W3CDTF">2017-01-05T16:35:17Z</dcterms:created>
  <dcterms:modified xsi:type="dcterms:W3CDTF">2017-09-01T17:13:29Z</dcterms:modified>
</cp:coreProperties>
</file>