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5" r:id="rId5"/>
  </p:sldMasterIdLst>
  <p:notesMasterIdLst>
    <p:notesMasterId r:id="rId82"/>
  </p:notesMasterIdLst>
  <p:handoutMasterIdLst>
    <p:handoutMasterId r:id="rId83"/>
  </p:handoutMasterIdLst>
  <p:sldIdLst>
    <p:sldId id="301" r:id="rId6"/>
    <p:sldId id="324" r:id="rId7"/>
    <p:sldId id="362" r:id="rId8"/>
    <p:sldId id="339" r:id="rId9"/>
    <p:sldId id="337" r:id="rId10"/>
    <p:sldId id="338" r:id="rId11"/>
    <p:sldId id="274" r:id="rId12"/>
    <p:sldId id="275" r:id="rId13"/>
    <p:sldId id="299" r:id="rId14"/>
    <p:sldId id="283" r:id="rId15"/>
    <p:sldId id="284" r:id="rId16"/>
    <p:sldId id="285" r:id="rId17"/>
    <p:sldId id="256" r:id="rId18"/>
    <p:sldId id="257" r:id="rId19"/>
    <p:sldId id="258" r:id="rId20"/>
    <p:sldId id="297" r:id="rId21"/>
    <p:sldId id="298" r:id="rId22"/>
    <p:sldId id="327" r:id="rId23"/>
    <p:sldId id="328" r:id="rId24"/>
    <p:sldId id="329" r:id="rId25"/>
    <p:sldId id="277" r:id="rId26"/>
    <p:sldId id="300" r:id="rId27"/>
    <p:sldId id="279" r:id="rId28"/>
    <p:sldId id="294" r:id="rId29"/>
    <p:sldId id="315" r:id="rId30"/>
    <p:sldId id="316" r:id="rId31"/>
    <p:sldId id="317" r:id="rId32"/>
    <p:sldId id="331" r:id="rId33"/>
    <p:sldId id="332" r:id="rId34"/>
    <p:sldId id="290" r:id="rId35"/>
    <p:sldId id="291" r:id="rId36"/>
    <p:sldId id="292" r:id="rId37"/>
    <p:sldId id="286" r:id="rId38"/>
    <p:sldId id="287" r:id="rId39"/>
    <p:sldId id="288" r:id="rId40"/>
    <p:sldId id="289" r:id="rId41"/>
    <p:sldId id="280" r:id="rId42"/>
    <p:sldId id="281" r:id="rId43"/>
    <p:sldId id="282" r:id="rId44"/>
    <p:sldId id="367" r:id="rId45"/>
    <p:sldId id="368" r:id="rId46"/>
    <p:sldId id="369" r:id="rId47"/>
    <p:sldId id="366" r:id="rId48"/>
    <p:sldId id="272" r:id="rId49"/>
    <p:sldId id="273" r:id="rId50"/>
    <p:sldId id="333" r:id="rId51"/>
    <p:sldId id="334" r:id="rId52"/>
    <p:sldId id="330" r:id="rId53"/>
    <p:sldId id="318" r:id="rId54"/>
    <p:sldId id="319" r:id="rId55"/>
    <p:sldId id="320" r:id="rId56"/>
    <p:sldId id="321" r:id="rId57"/>
    <p:sldId id="322" r:id="rId58"/>
    <p:sldId id="323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64" r:id="rId71"/>
    <p:sldId id="356" r:id="rId72"/>
    <p:sldId id="357" r:id="rId73"/>
    <p:sldId id="358" r:id="rId74"/>
    <p:sldId id="359" r:id="rId75"/>
    <p:sldId id="360" r:id="rId76"/>
    <p:sldId id="365" r:id="rId77"/>
    <p:sldId id="325" r:id="rId78"/>
    <p:sldId id="326" r:id="rId79"/>
    <p:sldId id="293" r:id="rId80"/>
    <p:sldId id="363" r:id="rId81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FB337B-661E-4939-8C3A-4B66520420D2}">
          <p14:sldIdLst>
            <p14:sldId id="301"/>
            <p14:sldId id="324"/>
          </p14:sldIdLst>
        </p14:section>
        <p14:section name="V-Lab" id="{48464157-C2CB-4A51-8A26-F1D1A1423A60}">
          <p14:sldIdLst>
            <p14:sldId id="362"/>
          </p14:sldIdLst>
        </p14:section>
        <p14:section name="CBEC" id="{802B871A-6BE4-440A-BB88-7F05DA05AB89}">
          <p14:sldIdLst>
            <p14:sldId id="339"/>
            <p14:sldId id="337"/>
            <p14:sldId id="338"/>
            <p14:sldId id="274"/>
            <p14:sldId id="275"/>
            <p14:sldId id="299"/>
          </p14:sldIdLst>
        </p14:section>
        <p14:section name="Civil/Mechanical" id="{7BF055D9-7CA4-414C-AD7F-783D1BF50B6B}">
          <p14:sldIdLst>
            <p14:sldId id="283"/>
            <p14:sldId id="284"/>
            <p14:sldId id="285"/>
          </p14:sldIdLst>
        </p14:section>
        <p14:section name="Classroom Building" id="{0E8B029D-7A32-4424-8716-F9EB73A8BF9D}">
          <p14:sldIdLst>
            <p14:sldId id="256"/>
            <p14:sldId id="257"/>
            <p14:sldId id="258"/>
          </p14:sldIdLst>
        </p14:section>
        <p14:section name="Computational Mechanics" id="{990EC3ED-06E6-42F6-8845-BB893BD5F851}">
          <p14:sldIdLst>
            <p14:sldId id="297"/>
            <p14:sldId id="298"/>
          </p14:sldIdLst>
        </p14:section>
        <p14:section name="Connolly Hall" id="{88F72076-90A5-45A5-9A93-27CF3769A8D6}">
          <p14:sldIdLst>
            <p14:sldId id="327"/>
            <p14:sldId id="328"/>
            <p14:sldId id="329"/>
          </p14:sldIdLst>
        </p14:section>
        <p14:section name="EEP" id="{CA7A32D0-0CC9-4E91-9619-D35F58CC70BF}">
          <p14:sldIdLst>
            <p14:sldId id="277"/>
            <p14:sldId id="300"/>
            <p14:sldId id="279"/>
          </p14:sldIdLst>
        </p14:section>
        <p14:section name="Facilities" id="{19D6FA2B-D746-47B4-A054-700B897520DB}">
          <p14:sldIdLst>
            <p14:sldId id="294"/>
          </p14:sldIdLst>
        </p14:section>
        <p14:section name="Howard Peterson Hall" id="{86B73AE7-3E6F-4663-8871-3D222819AF0F}">
          <p14:sldIdLst>
            <p14:sldId id="315"/>
            <p14:sldId id="316"/>
            <p14:sldId id="317"/>
          </p14:sldIdLst>
        </p14:section>
        <p14:section name="Paleo" id="{B1915D08-2D22-4161-808B-673D9D1CF2EA}">
          <p14:sldIdLst>
            <p14:sldId id="331"/>
            <p14:sldId id="332"/>
          </p14:sldIdLst>
        </p14:section>
        <p14:section name="King Center" id="{E96B9514-2CCE-442F-890D-5C81D5DCEF19}">
          <p14:sldIdLst>
            <p14:sldId id="290"/>
            <p14:sldId id="291"/>
            <p14:sldId id="292"/>
          </p14:sldIdLst>
        </p14:section>
        <p14:section name="Library" id="{0D459C4A-4543-41C0-B9CF-F0FDC3A0A541}">
          <p14:sldIdLst>
            <p14:sldId id="286"/>
            <p14:sldId id="287"/>
            <p14:sldId id="288"/>
            <p14:sldId id="289"/>
          </p14:sldIdLst>
        </p14:section>
        <p14:section name="McLaury" id="{515F2CEA-ABEB-4FFE-9511-9C6D6AB6E11C}">
          <p14:sldIdLst>
            <p14:sldId id="280"/>
            <p14:sldId id="281"/>
            <p14:sldId id="282"/>
          </p14:sldIdLst>
        </p14:section>
        <p14:section name="Nucor MI" id="{9958B1E6-A4A8-4778-8C06-531FCE5563B9}">
          <p14:sldIdLst>
            <p14:sldId id="367"/>
            <p14:sldId id="368"/>
            <p14:sldId id="369"/>
          </p14:sldIdLst>
        </p14:section>
        <p14:section name="O'Harra" id="{A1008C80-063F-4ADB-BC33-BB5EAF65F323}">
          <p14:sldIdLst>
            <p14:sldId id="366"/>
            <p14:sldId id="272"/>
            <p14:sldId id="273"/>
          </p14:sldIdLst>
        </p14:section>
        <p14:section name="Music Center" id="{2A8414C4-ED82-45A0-A149-237ABE91B2D8}">
          <p14:sldIdLst>
            <p14:sldId id="333"/>
            <p14:sldId id="334"/>
          </p14:sldIdLst>
        </p14:section>
        <p14:section name="Palmerton Hall" id="{B691FAFA-F06F-49C0-821C-AF87494E549D}">
          <p14:sldIdLst>
            <p14:sldId id="330"/>
            <p14:sldId id="318"/>
            <p14:sldId id="319"/>
            <p14:sldId id="320"/>
            <p14:sldId id="321"/>
            <p14:sldId id="322"/>
            <p14:sldId id="323"/>
          </p14:sldIdLst>
        </p14:section>
        <p14:section name="Placer Hall" id="{3FD040EB-843E-4CAA-A64C-2C1401E0A1FA}">
          <p14:sldIdLst>
            <p14:sldId id="345"/>
            <p14:sldId id="346"/>
            <p14:sldId id="347"/>
            <p14:sldId id="348"/>
            <p14:sldId id="349"/>
            <p14:sldId id="350"/>
          </p14:sldIdLst>
        </p14:section>
        <p14:section name="Rocker Square 1" id="{16276FAD-66DB-4E3F-B0CE-27428E9DA7A5}">
          <p14:sldIdLst>
            <p14:sldId id="351"/>
            <p14:sldId id="352"/>
            <p14:sldId id="353"/>
            <p14:sldId id="354"/>
            <p14:sldId id="355"/>
            <p14:sldId id="364"/>
          </p14:sldIdLst>
        </p14:section>
        <p14:section name="Rocker Square 2" id="{BD171E49-D4DA-492C-BE0A-C17E7BE1563D}">
          <p14:sldIdLst>
            <p14:sldId id="356"/>
            <p14:sldId id="357"/>
            <p14:sldId id="358"/>
            <p14:sldId id="359"/>
            <p14:sldId id="360"/>
            <p14:sldId id="365"/>
          </p14:sldIdLst>
        </p14:section>
        <p14:section name="Surbeck" id="{92AC6C5D-3DEB-4FF6-B9A0-367BD64EC18D}">
          <p14:sldIdLst>
            <p14:sldId id="325"/>
            <p14:sldId id="326"/>
          </p14:sldIdLst>
        </p14:section>
        <p14:section name="TDL" id="{0E27A6DE-BCDE-4B3B-8E04-8EF72AF921B2}">
          <p14:sldIdLst>
            <p14:sldId id="293"/>
          </p14:sldIdLst>
        </p14:section>
        <p14:section name="Campus Handicap" id="{BBAEE0D5-8A06-46FB-89D9-D35EA13D6540}">
          <p14:sldIdLst>
            <p14:sldId id="3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54"/>
    <a:srgbClr val="FF0066"/>
    <a:srgbClr val="FF00FF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736F2-2098-4116-B8B5-029FA56B544E}" v="4" dt="2025-04-09T22:03:38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41" autoAdjust="0"/>
  </p:normalViewPr>
  <p:slideViewPr>
    <p:cSldViewPr snapToGrid="0"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7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handoutMaster" Target="handoutMasters/handoutMaster1.xml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allbrock, Margaret A." userId="668f0d54-b156-4fbc-a143-28b9feaa1117" providerId="ADAL" clId="{E082874F-5918-436F-9979-CB02008AC577}"/>
    <pc:docChg chg="modSld">
      <pc:chgData name="Smallbrock, Margaret A." userId="668f0d54-b156-4fbc-a143-28b9feaa1117" providerId="ADAL" clId="{E082874F-5918-436F-9979-CB02008AC577}" dt="2025-03-13T23:14:00.871" v="9" actId="1076"/>
      <pc:docMkLst>
        <pc:docMk/>
      </pc:docMkLst>
      <pc:sldChg chg="addSp modSp mod">
        <pc:chgData name="Smallbrock, Margaret A." userId="668f0d54-b156-4fbc-a143-28b9feaa1117" providerId="ADAL" clId="{E082874F-5918-436F-9979-CB02008AC577}" dt="2025-03-13T23:14:00.871" v="9" actId="1076"/>
        <pc:sldMkLst>
          <pc:docMk/>
          <pc:sldMk cId="3562441314" sldId="367"/>
        </pc:sldMkLst>
        <pc:picChg chg="mod">
          <ac:chgData name="Smallbrock, Margaret A." userId="668f0d54-b156-4fbc-a143-28b9feaa1117" providerId="ADAL" clId="{E082874F-5918-436F-9979-CB02008AC577}" dt="2025-03-13T23:14:00.871" v="9" actId="1076"/>
          <ac:picMkLst>
            <pc:docMk/>
            <pc:sldMk cId="3562441314" sldId="367"/>
            <ac:picMk id="8" creationId="{0BF127D6-8F2D-E302-E6E9-20622ADDD8CF}"/>
          </ac:picMkLst>
        </pc:picChg>
        <pc:picChg chg="mod">
          <ac:chgData name="Smallbrock, Margaret A." userId="668f0d54-b156-4fbc-a143-28b9feaa1117" providerId="ADAL" clId="{E082874F-5918-436F-9979-CB02008AC577}" dt="2025-03-13T23:13:31.904" v="7" actId="1076"/>
          <ac:picMkLst>
            <pc:docMk/>
            <pc:sldMk cId="3562441314" sldId="367"/>
            <ac:picMk id="9" creationId="{54B14A01-F2C8-3402-CE12-161DA25426D6}"/>
          </ac:picMkLst>
        </pc:picChg>
        <pc:picChg chg="add mod">
          <ac:chgData name="Smallbrock, Margaret A." userId="668f0d54-b156-4fbc-a143-28b9feaa1117" providerId="ADAL" clId="{E082874F-5918-436F-9979-CB02008AC577}" dt="2025-03-13T20:37:02.756" v="1" actId="1076"/>
          <ac:picMkLst>
            <pc:docMk/>
            <pc:sldMk cId="3562441314" sldId="367"/>
            <ac:picMk id="10" creationId="{98F5BF43-880C-AB3B-DD04-BB4AD01CB8D3}"/>
          </ac:picMkLst>
        </pc:picChg>
      </pc:sldChg>
      <pc:sldChg chg="addSp modSp mod">
        <pc:chgData name="Smallbrock, Margaret A." userId="668f0d54-b156-4fbc-a143-28b9feaa1117" providerId="ADAL" clId="{E082874F-5918-436F-9979-CB02008AC577}" dt="2025-03-13T20:37:16.757" v="3" actId="1076"/>
        <pc:sldMkLst>
          <pc:docMk/>
          <pc:sldMk cId="2412231087" sldId="368"/>
        </pc:sldMkLst>
        <pc:picChg chg="add mod">
          <ac:chgData name="Smallbrock, Margaret A." userId="668f0d54-b156-4fbc-a143-28b9feaa1117" providerId="ADAL" clId="{E082874F-5918-436F-9979-CB02008AC577}" dt="2025-03-13T20:37:16.757" v="3" actId="1076"/>
          <ac:picMkLst>
            <pc:docMk/>
            <pc:sldMk cId="2412231087" sldId="368"/>
            <ac:picMk id="18" creationId="{587F0328-8455-04B2-02D5-7825B7F96063}"/>
          </ac:picMkLst>
        </pc:picChg>
      </pc:sldChg>
      <pc:sldChg chg="addSp modSp mod">
        <pc:chgData name="Smallbrock, Margaret A." userId="668f0d54-b156-4fbc-a143-28b9feaa1117" providerId="ADAL" clId="{E082874F-5918-436F-9979-CB02008AC577}" dt="2025-03-13T20:37:27.456" v="5" actId="1076"/>
        <pc:sldMkLst>
          <pc:docMk/>
          <pc:sldMk cId="2185809571" sldId="369"/>
        </pc:sldMkLst>
        <pc:picChg chg="add mod">
          <ac:chgData name="Smallbrock, Margaret A." userId="668f0d54-b156-4fbc-a143-28b9feaa1117" providerId="ADAL" clId="{E082874F-5918-436F-9979-CB02008AC577}" dt="2025-03-13T20:37:27.456" v="5" actId="1076"/>
          <ac:picMkLst>
            <pc:docMk/>
            <pc:sldMk cId="2185809571" sldId="369"/>
            <ac:picMk id="3" creationId="{29043A90-405D-823E-BE68-127AA3F57AF2}"/>
          </ac:picMkLst>
        </pc:picChg>
      </pc:sldChg>
    </pc:docChg>
  </pc:docChgLst>
  <pc:docChgLst>
    <pc:chgData name="Vollmuth, Jayden - SDSMT Student" userId="4bb90dbc-f103-4336-baae-8ffe14efc659" providerId="ADAL" clId="{C8E2CA24-FF26-40CC-BAB4-CEAE199EC098}"/>
    <pc:docChg chg="delSld modSld delSection modSection">
      <pc:chgData name="Vollmuth, Jayden - SDSMT Student" userId="4bb90dbc-f103-4336-baae-8ffe14efc659" providerId="ADAL" clId="{C8E2CA24-FF26-40CC-BAB4-CEAE199EC098}" dt="2025-01-09T18:41:26.016" v="14" actId="20577"/>
      <pc:docMkLst>
        <pc:docMk/>
      </pc:docMkLst>
      <pc:sldChg chg="del">
        <pc:chgData name="Vollmuth, Jayden - SDSMT Student" userId="4bb90dbc-f103-4336-baae-8ffe14efc659" providerId="ADAL" clId="{C8E2CA24-FF26-40CC-BAB4-CEAE199EC098}" dt="2025-01-09T18:37:22.238" v="0" actId="18676"/>
        <pc:sldMkLst>
          <pc:docMk/>
          <pc:sldMk cId="0" sldId="268"/>
        </pc:sldMkLst>
      </pc:sldChg>
      <pc:sldChg chg="del">
        <pc:chgData name="Vollmuth, Jayden - SDSMT Student" userId="4bb90dbc-f103-4336-baae-8ffe14efc659" providerId="ADAL" clId="{C8E2CA24-FF26-40CC-BAB4-CEAE199EC098}" dt="2025-01-09T18:37:22.238" v="0" actId="18676"/>
        <pc:sldMkLst>
          <pc:docMk/>
          <pc:sldMk cId="0" sldId="269"/>
        </pc:sldMkLst>
      </pc:sldChg>
      <pc:sldChg chg="del">
        <pc:chgData name="Vollmuth, Jayden - SDSMT Student" userId="4bb90dbc-f103-4336-baae-8ffe14efc659" providerId="ADAL" clId="{C8E2CA24-FF26-40CC-BAB4-CEAE199EC098}" dt="2025-01-09T18:37:22.238" v="0" actId="18676"/>
        <pc:sldMkLst>
          <pc:docMk/>
          <pc:sldMk cId="0" sldId="270"/>
        </pc:sldMkLst>
      </pc:sldChg>
      <pc:sldChg chg="modSp mod">
        <pc:chgData name="Vollmuth, Jayden - SDSMT Student" userId="4bb90dbc-f103-4336-baae-8ffe14efc659" providerId="ADAL" clId="{C8E2CA24-FF26-40CC-BAB4-CEAE199EC098}" dt="2025-01-09T18:41:26.016" v="14" actId="20577"/>
        <pc:sldMkLst>
          <pc:docMk/>
          <pc:sldMk cId="0" sldId="301"/>
        </pc:sldMkLst>
        <pc:spChg chg="mod">
          <ac:chgData name="Vollmuth, Jayden - SDSMT Student" userId="4bb90dbc-f103-4336-baae-8ffe14efc659" providerId="ADAL" clId="{C8E2CA24-FF26-40CC-BAB4-CEAE199EC098}" dt="2025-01-09T18:41:26.016" v="14" actId="20577"/>
          <ac:spMkLst>
            <pc:docMk/>
            <pc:sldMk cId="0" sldId="301"/>
            <ac:spMk id="3074" creationId="{00000000-0000-0000-0000-000000000000}"/>
          </ac:spMkLst>
        </pc:spChg>
      </pc:sldChg>
    </pc:docChg>
  </pc:docChgLst>
  <pc:docChgLst>
    <pc:chgData name="Smallbrock, Margaret A." userId="668f0d54-b156-4fbc-a143-28b9feaa1117" providerId="ADAL" clId="{937736F2-2098-4116-B8B5-029FA56B544E}"/>
    <pc:docChg chg="custSel modSld">
      <pc:chgData name="Smallbrock, Margaret A." userId="668f0d54-b156-4fbc-a143-28b9feaa1117" providerId="ADAL" clId="{937736F2-2098-4116-B8B5-029FA56B544E}" dt="2025-04-09T22:03:45.597" v="6" actId="1076"/>
      <pc:docMkLst>
        <pc:docMk/>
      </pc:docMkLst>
      <pc:sldChg chg="addSp modSp">
        <pc:chgData name="Smallbrock, Margaret A." userId="668f0d54-b156-4fbc-a143-28b9feaa1117" providerId="ADAL" clId="{937736F2-2098-4116-B8B5-029FA56B544E}" dt="2025-04-09T22:02:43.995" v="2"/>
        <pc:sldMkLst>
          <pc:docMk/>
          <pc:sldMk cId="0" sldId="300"/>
        </pc:sldMkLst>
        <pc:spChg chg="add mod">
          <ac:chgData name="Smallbrock, Margaret A." userId="668f0d54-b156-4fbc-a143-28b9feaa1117" providerId="ADAL" clId="{937736F2-2098-4116-B8B5-029FA56B544E}" dt="2025-04-09T22:02:43.995" v="2"/>
          <ac:spMkLst>
            <pc:docMk/>
            <pc:sldMk cId="0" sldId="300"/>
            <ac:spMk id="2" creationId="{617F87C1-0A50-956E-3ABB-F80413DD713C}"/>
          </ac:spMkLst>
        </pc:spChg>
      </pc:sldChg>
      <pc:sldChg chg="addSp delSp modSp mod">
        <pc:chgData name="Smallbrock, Margaret A." userId="668f0d54-b156-4fbc-a143-28b9feaa1117" providerId="ADAL" clId="{937736F2-2098-4116-B8B5-029FA56B544E}" dt="2025-04-09T22:03:45.597" v="6" actId="1076"/>
        <pc:sldMkLst>
          <pc:docMk/>
          <pc:sldMk cId="2412231087" sldId="368"/>
        </pc:sldMkLst>
        <pc:spChg chg="add mod">
          <ac:chgData name="Smallbrock, Margaret A." userId="668f0d54-b156-4fbc-a143-28b9feaa1117" providerId="ADAL" clId="{937736F2-2098-4116-B8B5-029FA56B544E}" dt="2025-04-09T22:01:41.491" v="1" actId="1076"/>
          <ac:spMkLst>
            <pc:docMk/>
            <pc:sldMk cId="2412231087" sldId="368"/>
            <ac:spMk id="19" creationId="{833C4ECC-54E2-F004-175A-16A94BEDE24C}"/>
          </ac:spMkLst>
        </pc:spChg>
        <pc:spChg chg="add del mod">
          <ac:chgData name="Smallbrock, Margaret A." userId="668f0d54-b156-4fbc-a143-28b9feaa1117" providerId="ADAL" clId="{937736F2-2098-4116-B8B5-029FA56B544E}" dt="2025-04-09T22:03:38.246" v="4" actId="478"/>
          <ac:spMkLst>
            <pc:docMk/>
            <pc:sldMk cId="2412231087" sldId="368"/>
            <ac:spMk id="20" creationId="{0B40C45D-757A-0144-279C-42D9514D058F}"/>
          </ac:spMkLst>
        </pc:spChg>
        <pc:picChg chg="add mod">
          <ac:chgData name="Smallbrock, Margaret A." userId="668f0d54-b156-4fbc-a143-28b9feaa1117" providerId="ADAL" clId="{937736F2-2098-4116-B8B5-029FA56B544E}" dt="2025-04-09T22:03:45.597" v="6" actId="1076"/>
          <ac:picMkLst>
            <pc:docMk/>
            <pc:sldMk cId="2412231087" sldId="368"/>
            <ac:picMk id="21" creationId="{445A8DFD-C79D-321E-35C7-48985D5A245B}"/>
          </ac:picMkLst>
        </pc:picChg>
      </pc:sldChg>
    </pc:docChg>
  </pc:docChgLst>
  <pc:docChgLst>
    <pc:chgData name="Smallbrock, Margaret A." userId="668f0d54-b156-4fbc-a143-28b9feaa1117" providerId="ADAL" clId="{6B9B5A38-9E17-4758-8536-8C5CE0D175E1}"/>
    <pc:docChg chg="custSel modSld">
      <pc:chgData name="Smallbrock, Margaret A." userId="668f0d54-b156-4fbc-a143-28b9feaa1117" providerId="ADAL" clId="{6B9B5A38-9E17-4758-8536-8C5CE0D175E1}" dt="2025-04-02T18:32:50.860" v="193" actId="14100"/>
      <pc:docMkLst>
        <pc:docMk/>
      </pc:docMkLst>
      <pc:sldChg chg="addSp delSp modSp mod">
        <pc:chgData name="Smallbrock, Margaret A." userId="668f0d54-b156-4fbc-a143-28b9feaa1117" providerId="ADAL" clId="{6B9B5A38-9E17-4758-8536-8C5CE0D175E1}" dt="2025-04-02T18:17:05.126" v="61" actId="478"/>
        <pc:sldMkLst>
          <pc:docMk/>
          <pc:sldMk cId="3562441314" sldId="367"/>
        </pc:sldMkLst>
        <pc:spChg chg="add mod">
          <ac:chgData name="Smallbrock, Margaret A." userId="668f0d54-b156-4fbc-a143-28b9feaa1117" providerId="ADAL" clId="{6B9B5A38-9E17-4758-8536-8C5CE0D175E1}" dt="2025-04-02T18:07:09.006" v="6" actId="14100"/>
          <ac:spMkLst>
            <pc:docMk/>
            <pc:sldMk cId="3562441314" sldId="367"/>
            <ac:spMk id="16" creationId="{60A8B617-122F-3F30-EF60-23C2BFA827B0}"/>
          </ac:spMkLst>
        </pc:spChg>
        <pc:spChg chg="add mod">
          <ac:chgData name="Smallbrock, Margaret A." userId="668f0d54-b156-4fbc-a143-28b9feaa1117" providerId="ADAL" clId="{6B9B5A38-9E17-4758-8536-8C5CE0D175E1}" dt="2025-04-02T18:07:40.039" v="10" actId="14100"/>
          <ac:spMkLst>
            <pc:docMk/>
            <pc:sldMk cId="3562441314" sldId="367"/>
            <ac:spMk id="18" creationId="{2CE41315-5668-A26B-617F-4DC8AEE94708}"/>
          </ac:spMkLst>
        </pc:spChg>
        <pc:cxnChg chg="add mod">
          <ac:chgData name="Smallbrock, Margaret A." userId="668f0d54-b156-4fbc-a143-28b9feaa1117" providerId="ADAL" clId="{6B9B5A38-9E17-4758-8536-8C5CE0D175E1}" dt="2025-04-02T18:16:22.869" v="56" actId="14100"/>
          <ac:cxnSpMkLst>
            <pc:docMk/>
            <pc:sldMk cId="3562441314" sldId="367"/>
            <ac:cxnSpMk id="19" creationId="{96496C36-A805-1671-7930-3D1769A59E0B}"/>
          </ac:cxnSpMkLst>
        </pc:cxnChg>
        <pc:cxnChg chg="add mod">
          <ac:chgData name="Smallbrock, Margaret A." userId="668f0d54-b156-4fbc-a143-28b9feaa1117" providerId="ADAL" clId="{6B9B5A38-9E17-4758-8536-8C5CE0D175E1}" dt="2025-04-02T18:10:45.976" v="27" actId="14100"/>
          <ac:cxnSpMkLst>
            <pc:docMk/>
            <pc:sldMk cId="3562441314" sldId="367"/>
            <ac:cxnSpMk id="39" creationId="{AF47362C-63D5-DD2E-F69E-687661294352}"/>
          </ac:cxnSpMkLst>
        </pc:cxnChg>
        <pc:cxnChg chg="add mod">
          <ac:chgData name="Smallbrock, Margaret A." userId="668f0d54-b156-4fbc-a143-28b9feaa1117" providerId="ADAL" clId="{6B9B5A38-9E17-4758-8536-8C5CE0D175E1}" dt="2025-04-02T18:10:26.738" v="24" actId="14100"/>
          <ac:cxnSpMkLst>
            <pc:docMk/>
            <pc:sldMk cId="3562441314" sldId="367"/>
            <ac:cxnSpMk id="41" creationId="{C2619727-FDDF-0F3B-C7BD-1056201F7B05}"/>
          </ac:cxnSpMkLst>
        </pc:cxnChg>
        <pc:cxnChg chg="add mod">
          <ac:chgData name="Smallbrock, Margaret A." userId="668f0d54-b156-4fbc-a143-28b9feaa1117" providerId="ADAL" clId="{6B9B5A38-9E17-4758-8536-8C5CE0D175E1}" dt="2025-04-02T18:11:02.616" v="30" actId="14100"/>
          <ac:cxnSpMkLst>
            <pc:docMk/>
            <pc:sldMk cId="3562441314" sldId="367"/>
            <ac:cxnSpMk id="49" creationId="{D270E9E3-896D-4073-34E6-EA5D866FA744}"/>
          </ac:cxnSpMkLst>
        </pc:cxnChg>
        <pc:cxnChg chg="add mod">
          <ac:chgData name="Smallbrock, Margaret A." userId="668f0d54-b156-4fbc-a143-28b9feaa1117" providerId="ADAL" clId="{6B9B5A38-9E17-4758-8536-8C5CE0D175E1}" dt="2025-04-02T18:15:41.185" v="50" actId="14100"/>
          <ac:cxnSpMkLst>
            <pc:docMk/>
            <pc:sldMk cId="3562441314" sldId="367"/>
            <ac:cxnSpMk id="57" creationId="{2E9717E0-4265-E36B-AA56-010AA32BD935}"/>
          </ac:cxnSpMkLst>
        </pc:cxnChg>
        <pc:cxnChg chg="add mod">
          <ac:chgData name="Smallbrock, Margaret A." userId="668f0d54-b156-4fbc-a143-28b9feaa1117" providerId="ADAL" clId="{6B9B5A38-9E17-4758-8536-8C5CE0D175E1}" dt="2025-04-02T18:16:01.999" v="54" actId="14100"/>
          <ac:cxnSpMkLst>
            <pc:docMk/>
            <pc:sldMk cId="3562441314" sldId="367"/>
            <ac:cxnSpMk id="59" creationId="{7A37FD59-8BC4-965E-03CF-96251D87EF86}"/>
          </ac:cxnSpMkLst>
        </pc:cxnChg>
        <pc:cxnChg chg="add mod">
          <ac:chgData name="Smallbrock, Margaret A." userId="668f0d54-b156-4fbc-a143-28b9feaa1117" providerId="ADAL" clId="{6B9B5A38-9E17-4758-8536-8C5CE0D175E1}" dt="2025-04-02T18:16:34.600" v="59" actId="14100"/>
          <ac:cxnSpMkLst>
            <pc:docMk/>
            <pc:sldMk cId="3562441314" sldId="367"/>
            <ac:cxnSpMk id="60" creationId="{9611F6B6-8ABE-0240-794D-B1359CB35445}"/>
          </ac:cxnSpMkLst>
        </pc:cxnChg>
      </pc:sldChg>
      <pc:sldChg chg="addSp delSp modSp mod">
        <pc:chgData name="Smallbrock, Margaret A." userId="668f0d54-b156-4fbc-a143-28b9feaa1117" providerId="ADAL" clId="{6B9B5A38-9E17-4758-8536-8C5CE0D175E1}" dt="2025-04-02T18:26:36.063" v="138" actId="14100"/>
        <pc:sldMkLst>
          <pc:docMk/>
          <pc:sldMk cId="2412231087" sldId="368"/>
        </pc:sldMkLst>
        <pc:spChg chg="mod">
          <ac:chgData name="Smallbrock, Margaret A." userId="668f0d54-b156-4fbc-a143-28b9feaa1117" providerId="ADAL" clId="{6B9B5A38-9E17-4758-8536-8C5CE0D175E1}" dt="2025-04-02T18:05:05.844" v="0" actId="1076"/>
          <ac:spMkLst>
            <pc:docMk/>
            <pc:sldMk cId="2412231087" sldId="368"/>
            <ac:spMk id="10274" creationId="{8C66B51D-4740-0E17-2502-C5EBC45EEADB}"/>
          </ac:spMkLst>
        </pc:spChg>
        <pc:cxnChg chg="add mod">
          <ac:chgData name="Smallbrock, Margaret A." userId="668f0d54-b156-4fbc-a143-28b9feaa1117" providerId="ADAL" clId="{6B9B5A38-9E17-4758-8536-8C5CE0D175E1}" dt="2025-04-02T18:19:53.316" v="87" actId="14100"/>
          <ac:cxnSpMkLst>
            <pc:docMk/>
            <pc:sldMk cId="2412231087" sldId="368"/>
            <ac:cxnSpMk id="24" creationId="{CF07D728-F472-7446-8F85-EE8A29B828F8}"/>
          </ac:cxnSpMkLst>
        </pc:cxnChg>
        <pc:cxnChg chg="add mod">
          <ac:chgData name="Smallbrock, Margaret A." userId="668f0d54-b156-4fbc-a143-28b9feaa1117" providerId="ADAL" clId="{6B9B5A38-9E17-4758-8536-8C5CE0D175E1}" dt="2025-04-02T18:20:40.936" v="95" actId="14100"/>
          <ac:cxnSpMkLst>
            <pc:docMk/>
            <pc:sldMk cId="2412231087" sldId="368"/>
            <ac:cxnSpMk id="42" creationId="{C5897F44-DE03-5BA7-6A95-0C73F66673F9}"/>
          </ac:cxnSpMkLst>
        </pc:cxnChg>
        <pc:cxnChg chg="add mod">
          <ac:chgData name="Smallbrock, Margaret A." userId="668f0d54-b156-4fbc-a143-28b9feaa1117" providerId="ADAL" clId="{6B9B5A38-9E17-4758-8536-8C5CE0D175E1}" dt="2025-04-02T18:22:52.040" v="113" actId="14100"/>
          <ac:cxnSpMkLst>
            <pc:docMk/>
            <pc:sldMk cId="2412231087" sldId="368"/>
            <ac:cxnSpMk id="48" creationId="{DFA221A2-E314-BCA0-91B4-C810CC4B37B4}"/>
          </ac:cxnSpMkLst>
        </pc:cxnChg>
        <pc:cxnChg chg="add mod">
          <ac:chgData name="Smallbrock, Margaret A." userId="668f0d54-b156-4fbc-a143-28b9feaa1117" providerId="ADAL" clId="{6B9B5A38-9E17-4758-8536-8C5CE0D175E1}" dt="2025-04-02T18:23:05.491" v="115" actId="14100"/>
          <ac:cxnSpMkLst>
            <pc:docMk/>
            <pc:sldMk cId="2412231087" sldId="368"/>
            <ac:cxnSpMk id="53" creationId="{5E802692-3DCD-D4C0-A227-48F7E67A9D5C}"/>
          </ac:cxnSpMkLst>
        </pc:cxnChg>
        <pc:cxnChg chg="add mod">
          <ac:chgData name="Smallbrock, Margaret A." userId="668f0d54-b156-4fbc-a143-28b9feaa1117" providerId="ADAL" clId="{6B9B5A38-9E17-4758-8536-8C5CE0D175E1}" dt="2025-04-02T18:23:21.226" v="116" actId="14100"/>
          <ac:cxnSpMkLst>
            <pc:docMk/>
            <pc:sldMk cId="2412231087" sldId="368"/>
            <ac:cxnSpMk id="60" creationId="{7BF29172-745B-61EF-6013-9ED697FA2BB6}"/>
          </ac:cxnSpMkLst>
        </pc:cxnChg>
        <pc:cxnChg chg="add mod">
          <ac:chgData name="Smallbrock, Margaret A." userId="668f0d54-b156-4fbc-a143-28b9feaa1117" providerId="ADAL" clId="{6B9B5A38-9E17-4758-8536-8C5CE0D175E1}" dt="2025-04-02T18:23:51.096" v="120" actId="14100"/>
          <ac:cxnSpMkLst>
            <pc:docMk/>
            <pc:sldMk cId="2412231087" sldId="368"/>
            <ac:cxnSpMk id="10240" creationId="{3E6D4C7D-F643-0DF5-30F9-37FFBFC9EC28}"/>
          </ac:cxnSpMkLst>
        </pc:cxnChg>
        <pc:cxnChg chg="add mod">
          <ac:chgData name="Smallbrock, Margaret A." userId="668f0d54-b156-4fbc-a143-28b9feaa1117" providerId="ADAL" clId="{6B9B5A38-9E17-4758-8536-8C5CE0D175E1}" dt="2025-04-02T18:25:22.788" v="124" actId="14100"/>
          <ac:cxnSpMkLst>
            <pc:docMk/>
            <pc:sldMk cId="2412231087" sldId="368"/>
            <ac:cxnSpMk id="10243" creationId="{15FA9F75-B996-116C-7009-F9DB9621B598}"/>
          </ac:cxnSpMkLst>
        </pc:cxnChg>
        <pc:cxnChg chg="add mod">
          <ac:chgData name="Smallbrock, Margaret A." userId="668f0d54-b156-4fbc-a143-28b9feaa1117" providerId="ADAL" clId="{6B9B5A38-9E17-4758-8536-8C5CE0D175E1}" dt="2025-04-02T18:25:45.517" v="128" actId="14100"/>
          <ac:cxnSpMkLst>
            <pc:docMk/>
            <pc:sldMk cId="2412231087" sldId="368"/>
            <ac:cxnSpMk id="10247" creationId="{E35CB989-9607-9393-37A2-6477BF0D28C3}"/>
          </ac:cxnSpMkLst>
        </pc:cxnChg>
        <pc:cxnChg chg="add mod">
          <ac:chgData name="Smallbrock, Margaret A." userId="668f0d54-b156-4fbc-a143-28b9feaa1117" providerId="ADAL" clId="{6B9B5A38-9E17-4758-8536-8C5CE0D175E1}" dt="2025-04-02T18:26:09.908" v="133" actId="1076"/>
          <ac:cxnSpMkLst>
            <pc:docMk/>
            <pc:sldMk cId="2412231087" sldId="368"/>
            <ac:cxnSpMk id="10254" creationId="{C7A21A92-C393-022A-F446-9277C6989671}"/>
          </ac:cxnSpMkLst>
        </pc:cxnChg>
        <pc:cxnChg chg="add mod">
          <ac:chgData name="Smallbrock, Margaret A." userId="668f0d54-b156-4fbc-a143-28b9feaa1117" providerId="ADAL" clId="{6B9B5A38-9E17-4758-8536-8C5CE0D175E1}" dt="2025-04-02T18:26:36.063" v="138" actId="14100"/>
          <ac:cxnSpMkLst>
            <pc:docMk/>
            <pc:sldMk cId="2412231087" sldId="368"/>
            <ac:cxnSpMk id="10258" creationId="{799643C2-9561-E78B-35F6-1D29A4A53001}"/>
          </ac:cxnSpMkLst>
        </pc:cxnChg>
      </pc:sldChg>
      <pc:sldChg chg="addSp modSp mod">
        <pc:chgData name="Smallbrock, Margaret A." userId="668f0d54-b156-4fbc-a143-28b9feaa1117" providerId="ADAL" clId="{6B9B5A38-9E17-4758-8536-8C5CE0D175E1}" dt="2025-04-02T18:32:50.860" v="193" actId="14100"/>
        <pc:sldMkLst>
          <pc:docMk/>
          <pc:sldMk cId="2185809571" sldId="369"/>
        </pc:sldMkLst>
        <pc:cxnChg chg="add mod">
          <ac:chgData name="Smallbrock, Margaret A." userId="668f0d54-b156-4fbc-a143-28b9feaa1117" providerId="ADAL" clId="{6B9B5A38-9E17-4758-8536-8C5CE0D175E1}" dt="2025-04-02T18:28:26.283" v="151" actId="14100"/>
          <ac:cxnSpMkLst>
            <pc:docMk/>
            <pc:sldMk cId="2185809571" sldId="369"/>
            <ac:cxnSpMk id="25" creationId="{0FF964A0-50AC-7BCB-417D-F441D24C84E0}"/>
          </ac:cxnSpMkLst>
        </pc:cxnChg>
        <pc:cxnChg chg="add mod">
          <ac:chgData name="Smallbrock, Margaret A." userId="668f0d54-b156-4fbc-a143-28b9feaa1117" providerId="ADAL" clId="{6B9B5A38-9E17-4758-8536-8C5CE0D175E1}" dt="2025-04-02T18:28:12.979" v="149" actId="14100"/>
          <ac:cxnSpMkLst>
            <pc:docMk/>
            <pc:sldMk cId="2185809571" sldId="369"/>
            <ac:cxnSpMk id="26" creationId="{8897C249-3491-12D3-3A82-2A986BBB6112}"/>
          </ac:cxnSpMkLst>
        </pc:cxnChg>
        <pc:cxnChg chg="add mod">
          <ac:chgData name="Smallbrock, Margaret A." userId="668f0d54-b156-4fbc-a143-28b9feaa1117" providerId="ADAL" clId="{6B9B5A38-9E17-4758-8536-8C5CE0D175E1}" dt="2025-04-02T18:28:53.101" v="158" actId="14100"/>
          <ac:cxnSpMkLst>
            <pc:docMk/>
            <pc:sldMk cId="2185809571" sldId="369"/>
            <ac:cxnSpMk id="36" creationId="{9E951747-2236-0394-2D52-37E486BCBEFA}"/>
          </ac:cxnSpMkLst>
        </pc:cxnChg>
        <pc:cxnChg chg="add mod">
          <ac:chgData name="Smallbrock, Margaret A." userId="668f0d54-b156-4fbc-a143-28b9feaa1117" providerId="ADAL" clId="{6B9B5A38-9E17-4758-8536-8C5CE0D175E1}" dt="2025-04-02T18:30:31.147" v="168" actId="14100"/>
          <ac:cxnSpMkLst>
            <pc:docMk/>
            <pc:sldMk cId="2185809571" sldId="369"/>
            <ac:cxnSpMk id="44" creationId="{23A05A5B-1213-AB8A-5BF2-3201162DD6B6}"/>
          </ac:cxnSpMkLst>
        </pc:cxnChg>
        <pc:cxnChg chg="add mod">
          <ac:chgData name="Smallbrock, Margaret A." userId="668f0d54-b156-4fbc-a143-28b9feaa1117" providerId="ADAL" clId="{6B9B5A38-9E17-4758-8536-8C5CE0D175E1}" dt="2025-04-02T18:30:06.528" v="166" actId="14100"/>
          <ac:cxnSpMkLst>
            <pc:docMk/>
            <pc:sldMk cId="2185809571" sldId="369"/>
            <ac:cxnSpMk id="48" creationId="{6619B611-E663-1B85-04D7-F6079C6B6E23}"/>
          </ac:cxnSpMkLst>
        </pc:cxnChg>
        <pc:cxnChg chg="add mod">
          <ac:chgData name="Smallbrock, Margaret A." userId="668f0d54-b156-4fbc-a143-28b9feaa1117" providerId="ADAL" clId="{6B9B5A38-9E17-4758-8536-8C5CE0D175E1}" dt="2025-04-02T18:31:18.868" v="179" actId="14100"/>
          <ac:cxnSpMkLst>
            <pc:docMk/>
            <pc:sldMk cId="2185809571" sldId="369"/>
            <ac:cxnSpMk id="53" creationId="{B9BFE349-6CBC-D09A-2F5D-E77F78BCA9B2}"/>
          </ac:cxnSpMkLst>
        </pc:cxnChg>
        <pc:cxnChg chg="add mod">
          <ac:chgData name="Smallbrock, Margaret A." userId="668f0d54-b156-4fbc-a143-28b9feaa1117" providerId="ADAL" clId="{6B9B5A38-9E17-4758-8536-8C5CE0D175E1}" dt="2025-04-02T18:32:13.821" v="187" actId="14100"/>
          <ac:cxnSpMkLst>
            <pc:docMk/>
            <pc:sldMk cId="2185809571" sldId="369"/>
            <ac:cxnSpMk id="59" creationId="{AB41AC15-1498-1F92-1404-9E7C4F88D6BD}"/>
          </ac:cxnSpMkLst>
        </pc:cxnChg>
        <pc:cxnChg chg="add mod">
          <ac:chgData name="Smallbrock, Margaret A." userId="668f0d54-b156-4fbc-a143-28b9feaa1117" providerId="ADAL" clId="{6B9B5A38-9E17-4758-8536-8C5CE0D175E1}" dt="2025-04-02T18:32:09.766" v="186" actId="1076"/>
          <ac:cxnSpMkLst>
            <pc:docMk/>
            <pc:sldMk cId="2185809571" sldId="369"/>
            <ac:cxnSpMk id="62" creationId="{61234352-C232-30D0-1AA7-92BF71EA2B46}"/>
          </ac:cxnSpMkLst>
        </pc:cxnChg>
        <pc:cxnChg chg="add mod">
          <ac:chgData name="Smallbrock, Margaret A." userId="668f0d54-b156-4fbc-a143-28b9feaa1117" providerId="ADAL" clId="{6B9B5A38-9E17-4758-8536-8C5CE0D175E1}" dt="2025-04-02T18:32:33.311" v="190" actId="14100"/>
          <ac:cxnSpMkLst>
            <pc:docMk/>
            <pc:sldMk cId="2185809571" sldId="369"/>
            <ac:cxnSpMk id="10241" creationId="{DA1DEE45-82F4-E0FD-E9B9-D04CC08E0E0B}"/>
          </ac:cxnSpMkLst>
        </pc:cxnChg>
        <pc:cxnChg chg="add mod">
          <ac:chgData name="Smallbrock, Margaret A." userId="668f0d54-b156-4fbc-a143-28b9feaa1117" providerId="ADAL" clId="{6B9B5A38-9E17-4758-8536-8C5CE0D175E1}" dt="2025-04-02T18:32:50.860" v="193" actId="14100"/>
          <ac:cxnSpMkLst>
            <pc:docMk/>
            <pc:sldMk cId="2185809571" sldId="369"/>
            <ac:cxnSpMk id="10243" creationId="{1786210A-BAC7-48C6-B2B5-DEA066417372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8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8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8829129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829129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fld id="{CA19E0A4-6BEB-4C23-B8A3-137AB15E6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17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8" units="in"/>
          <inkml:channel name="Y" type="integer" max="18080" units="in"/>
          <inkml:channel name="F" type="integer" max="255" units="dev"/>
        </inkml:traceFormat>
        <inkml:channelProperties>
          <inkml:channelProperty channel="X" name="resolution" value="2540.16382" units="1/in"/>
          <inkml:channelProperty channel="Y" name="resolution" value="2540.03931" units="1/in"/>
          <inkml:channelProperty channel="F" name="resolution" value="0" units="1/dev"/>
        </inkml:channelProperties>
      </inkml:inkSource>
      <inkml:timestamp xml:id="ts0" timeString="2009-10-20T18:58:38.25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17 17 0,'0'0'0,"-8"-10"1,8 10-1,0 0 1,0 0-1,0 0 0,0 0 1,-9-7 0,9 7-1,0 0 0,0 0-1,0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8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8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1" y="4416107"/>
            <a:ext cx="5607711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8829129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29129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35" tIns="44817" rIns="89635" bIns="448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fld id="{5CC7E9F3-AC73-4515-9884-092397990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26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E18E5-4B2F-495C-BE82-8C87F190251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2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B7E05A-2881-43DB-8D5F-E30A7F383D49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1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041E15-221B-4B98-8857-E028D7EE85A9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8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535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6209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013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081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110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545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18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55F1E4-FA21-4A3C-D970-4BA8D1BB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420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369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932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3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hyperlink" Target="http://upload.wikimedia.org/wikipedia/commons/7/75/Sign_first_aid.sv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9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8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" Target="../slides/slid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20" Type="http://schemas.openxmlformats.org/officeDocument/2006/relationships/hyperlink" Target="http://upload.wikimedia.org/wikipedia/commons/7/75/Sign_first_aid.svg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23" Type="http://schemas.openxmlformats.org/officeDocument/2006/relationships/image" Target="../media/image9.jpe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Relationship Id="rId22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255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255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0" name="Text Box 56"/>
          <p:cNvSpPr txBox="1">
            <a:spLocks noChangeArrowheads="1"/>
          </p:cNvSpPr>
          <p:nvPr userDrawn="1"/>
        </p:nvSpPr>
        <p:spPr bwMode="auto">
          <a:xfrm>
            <a:off x="0" y="0"/>
            <a:ext cx="2514600" cy="766763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800" b="1" u="sng"/>
              <a:t>Campus Emergency Numbers</a:t>
            </a:r>
          </a:p>
          <a:p>
            <a:pPr>
              <a:defRPr/>
            </a:pPr>
            <a:r>
              <a:rPr lang="en-US" sz="800"/>
              <a:t>Emergency </a:t>
            </a:r>
            <a:r>
              <a:rPr lang="en-US" sz="800" baseline="0"/>
              <a:t> </a:t>
            </a:r>
            <a:r>
              <a:rPr lang="en-US" sz="800"/>
              <a:t>911 (9-911 from </a:t>
            </a:r>
            <a:r>
              <a:rPr lang="en-US" sz="800" baseline="0"/>
              <a:t>a </a:t>
            </a:r>
            <a:r>
              <a:rPr lang="en-US" sz="800"/>
              <a:t>campus phone)</a:t>
            </a:r>
          </a:p>
          <a:p>
            <a:pPr>
              <a:defRPr/>
            </a:pPr>
            <a:r>
              <a:rPr lang="en-US" sz="800"/>
              <a:t>SDSM&amp;T Public Safety (605)394-6100</a:t>
            </a:r>
          </a:p>
          <a:p>
            <a:pPr>
              <a:defRPr/>
            </a:pPr>
            <a:r>
              <a:rPr lang="en-US" sz="800"/>
              <a:t>Emergency Information Recording (605)394-2210</a:t>
            </a:r>
          </a:p>
        </p:txBody>
      </p:sp>
      <p:sp>
        <p:nvSpPr>
          <p:cNvPr id="35" name="Text Box 11"/>
          <p:cNvSpPr txBox="1">
            <a:spLocks noChangeArrowheads="1"/>
          </p:cNvSpPr>
          <p:nvPr userDrawn="1"/>
        </p:nvSpPr>
        <p:spPr bwMode="auto">
          <a:xfrm>
            <a:off x="0" y="712788"/>
            <a:ext cx="1066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900" b="1">
                <a:latin typeface="Arial" pitchFamily="34" charset="0"/>
              </a:rPr>
              <a:t>KEY</a:t>
            </a:r>
          </a:p>
        </p:txBody>
      </p:sp>
      <p:sp>
        <p:nvSpPr>
          <p:cNvPr id="36" name="Text Box 12"/>
          <p:cNvSpPr txBox="1">
            <a:spLocks noChangeArrowheads="1"/>
          </p:cNvSpPr>
          <p:nvPr userDrawn="1"/>
        </p:nvSpPr>
        <p:spPr bwMode="auto">
          <a:xfrm>
            <a:off x="533400" y="914400"/>
            <a:ext cx="16764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You Are Here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Evacuation Route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Exit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Emergency Assembly Point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Restroom</a:t>
            </a: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Automated External Defibrillator 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Extinguisher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Alarm (Pull Station)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Alarm Control Panel</a:t>
            </a:r>
            <a:endParaRPr lang="en-US" sz="4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Sprinkler Shut-off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Stand Pipe or FDC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Symbol of Accessibility</a:t>
            </a: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Tornado/Severe Thunderstorm Refuge Areas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First Aid Kit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Eye Wash/Safety Shower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Spill Kit</a:t>
            </a:r>
          </a:p>
          <a:p>
            <a:pPr algn="l">
              <a:spcBef>
                <a:spcPts val="200"/>
              </a:spcBef>
              <a:defRPr/>
            </a:pPr>
            <a:endParaRPr lang="en-US" sz="8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endParaRPr lang="en-US" sz="800">
              <a:latin typeface="Arial" pitchFamily="34" charset="0"/>
            </a:endParaRPr>
          </a:p>
        </p:txBody>
      </p:sp>
      <p:sp>
        <p:nvSpPr>
          <p:cNvPr id="37" name="Line 14"/>
          <p:cNvSpPr>
            <a:spLocks noChangeShapeType="1"/>
          </p:cNvSpPr>
          <p:nvPr userDrawn="1"/>
        </p:nvSpPr>
        <p:spPr bwMode="auto">
          <a:xfrm>
            <a:off x="76200" y="1182688"/>
            <a:ext cx="304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8" name="Line 17"/>
          <p:cNvSpPr>
            <a:spLocks noChangeShapeType="1"/>
          </p:cNvSpPr>
          <p:nvPr userDrawn="1"/>
        </p:nvSpPr>
        <p:spPr bwMode="auto">
          <a:xfrm>
            <a:off x="76200" y="129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2" name="Group 45"/>
          <p:cNvGrpSpPr>
            <a:grpSpLocks/>
          </p:cNvGrpSpPr>
          <p:nvPr userDrawn="1"/>
        </p:nvGrpSpPr>
        <p:grpSpPr bwMode="auto">
          <a:xfrm>
            <a:off x="0" y="2322513"/>
            <a:ext cx="381000" cy="152400"/>
            <a:chOff x="2016" y="1200"/>
            <a:chExt cx="240" cy="96"/>
          </a:xfrm>
        </p:grpSpPr>
        <p:sp>
          <p:nvSpPr>
            <p:cNvPr id="40" name="Rectangle 44"/>
            <p:cNvSpPr>
              <a:spLocks noChangeArrowheads="1"/>
            </p:cNvSpPr>
            <p:nvPr userDrawn="1"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1" name="Text Box 28"/>
            <p:cNvSpPr txBox="1">
              <a:spLocks noChangeArrowheads="1"/>
            </p:cNvSpPr>
            <p:nvPr userDrawn="1"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2" tIns="45716" rIns="91432" bIns="45716">
              <a:spAutoFit/>
            </a:bodyPr>
            <a:lstStyle/>
            <a:p>
              <a:pPr algn="l">
                <a:defRPr/>
              </a:pPr>
              <a:r>
                <a:rPr lang="en-US" sz="400">
                  <a:solidFill>
                    <a:schemeClr val="bg1"/>
                  </a:solidFill>
                  <a:latin typeface="Arial" pitchFamily="34" charset="0"/>
                </a:rPr>
                <a:t>FACP</a:t>
              </a:r>
            </a:p>
          </p:txBody>
        </p:sp>
      </p:grpSp>
      <p:sp>
        <p:nvSpPr>
          <p:cNvPr id="42" name="Text Box 32"/>
          <p:cNvSpPr txBox="1">
            <a:spLocks noChangeArrowheads="1"/>
          </p:cNvSpPr>
          <p:nvPr userDrawn="1"/>
        </p:nvSpPr>
        <p:spPr bwMode="auto">
          <a:xfrm>
            <a:off x="0" y="39624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900" b="1">
                <a:latin typeface="Arial" pitchFamily="34" charset="0"/>
              </a:rPr>
              <a:t>IF THERE IS AN EVACUATION  EMERGENCY:</a:t>
            </a:r>
          </a:p>
        </p:txBody>
      </p:sp>
      <p:sp>
        <p:nvSpPr>
          <p:cNvPr id="43" name="Line 33"/>
          <p:cNvSpPr>
            <a:spLocks noChangeShapeType="1"/>
          </p:cNvSpPr>
          <p:nvPr userDrawn="1"/>
        </p:nvSpPr>
        <p:spPr bwMode="auto">
          <a:xfrm>
            <a:off x="0" y="914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4" name="Line 34"/>
          <p:cNvSpPr>
            <a:spLocks noChangeShapeType="1"/>
          </p:cNvSpPr>
          <p:nvPr userDrawn="1"/>
        </p:nvSpPr>
        <p:spPr bwMode="auto">
          <a:xfrm>
            <a:off x="0" y="42672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5" name="Text Box 35"/>
          <p:cNvSpPr txBox="1">
            <a:spLocks noChangeArrowheads="1"/>
          </p:cNvSpPr>
          <p:nvPr userDrawn="1"/>
        </p:nvSpPr>
        <p:spPr bwMode="auto">
          <a:xfrm>
            <a:off x="0" y="4267200"/>
            <a:ext cx="2057400" cy="14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 Assist persons with disabilities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 Exit the building using the  nearest exit DO NOT USE ELEVATORS!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Report to the nearest designated area.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Call 911 (9-911 if on a campus phone)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Call Public Safety at 605-394-6100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Do not re-enter until authorized to do so.</a:t>
            </a:r>
          </a:p>
        </p:txBody>
      </p:sp>
      <p:pic>
        <p:nvPicPr>
          <p:cNvPr id="2064" name="Picture 39"/>
          <p:cNvPicPr>
            <a:picLocks noChangeAspect="1" noChangeArrowheads="1"/>
          </p:cNvPicPr>
          <p:nvPr userDrawn="1"/>
        </p:nvPicPr>
        <p:blipFill>
          <a:blip r:embed="rId14" cstate="print"/>
          <a:srcRect l="14482" t="41330" r="75000" b="37862"/>
          <a:stretch>
            <a:fillRect/>
          </a:stretch>
        </p:blipFill>
        <p:spPr bwMode="auto">
          <a:xfrm>
            <a:off x="76200" y="2895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42"/>
          <p:cNvPicPr>
            <a:picLocks noChangeAspect="1" noChangeArrowheads="1"/>
          </p:cNvPicPr>
          <p:nvPr userDrawn="1"/>
        </p:nvPicPr>
        <p:blipFill>
          <a:blip r:embed="rId15" cstate="print"/>
          <a:srcRect l="52083" t="40752" r="43750" b="46820"/>
          <a:stretch>
            <a:fillRect/>
          </a:stretch>
        </p:blipFill>
        <p:spPr bwMode="auto">
          <a:xfrm>
            <a:off x="76200" y="1905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43"/>
          <p:cNvPicPr>
            <a:picLocks noChangeAspect="1" noChangeArrowheads="1"/>
          </p:cNvPicPr>
          <p:nvPr userDrawn="1"/>
        </p:nvPicPr>
        <p:blipFill>
          <a:blip r:embed="rId16" cstate="print"/>
          <a:srcRect l="12500" t="57143" r="81250" b="35907"/>
          <a:stretch>
            <a:fillRect/>
          </a:stretch>
        </p:blipFill>
        <p:spPr bwMode="auto">
          <a:xfrm>
            <a:off x="76200" y="21336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6" descr="Light downward diagonal"/>
          <p:cNvSpPr>
            <a:spLocks noChangeArrowheads="1"/>
          </p:cNvSpPr>
          <p:nvPr userDrawn="1"/>
        </p:nvSpPr>
        <p:spPr bwMode="auto">
          <a:xfrm>
            <a:off x="76200" y="3124200"/>
            <a:ext cx="228600" cy="152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/>
          </a:p>
        </p:txBody>
      </p:sp>
      <p:pic>
        <p:nvPicPr>
          <p:cNvPr id="2068" name="Picture 47"/>
          <p:cNvPicPr>
            <a:picLocks noChangeAspect="1" noChangeArrowheads="1"/>
          </p:cNvPicPr>
          <p:nvPr userDrawn="1"/>
        </p:nvPicPr>
        <p:blipFill>
          <a:blip r:embed="rId17" cstate="print"/>
          <a:srcRect l="18750" t="32948" r="68750" b="32658"/>
          <a:stretch>
            <a:fillRect/>
          </a:stretch>
        </p:blipFill>
        <p:spPr bwMode="auto">
          <a:xfrm>
            <a:off x="76200" y="1600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48"/>
          <p:cNvPicPr>
            <a:picLocks noChangeAspect="1" noChangeArrowheads="1"/>
          </p:cNvPicPr>
          <p:nvPr userDrawn="1"/>
        </p:nvPicPr>
        <p:blipFill>
          <a:blip r:embed="rId18" cstate="print"/>
          <a:srcRect l="18750" t="34105" r="68750" b="29190"/>
          <a:stretch>
            <a:fillRect/>
          </a:stretch>
        </p:blipFill>
        <p:spPr bwMode="auto">
          <a:xfrm>
            <a:off x="2286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50"/>
          <p:cNvPicPr>
            <a:picLocks noChangeAspect="1" noChangeArrowheads="1"/>
          </p:cNvPicPr>
          <p:nvPr userDrawn="1"/>
        </p:nvPicPr>
        <p:blipFill>
          <a:blip r:embed="rId19" cstate="print"/>
          <a:srcRect l="16667" t="41618" r="70833" b="37572"/>
          <a:stretch>
            <a:fillRect/>
          </a:stretch>
        </p:blipFill>
        <p:spPr bwMode="auto">
          <a:xfrm>
            <a:off x="381000" y="16002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Line 51"/>
          <p:cNvSpPr>
            <a:spLocks noChangeShapeType="1"/>
          </p:cNvSpPr>
          <p:nvPr userDrawn="1"/>
        </p:nvSpPr>
        <p:spPr bwMode="auto">
          <a:xfrm>
            <a:off x="0" y="5908675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4" name="Text Box 52"/>
          <p:cNvSpPr txBox="1">
            <a:spLocks noChangeArrowheads="1"/>
          </p:cNvSpPr>
          <p:nvPr userDrawn="1"/>
        </p:nvSpPr>
        <p:spPr bwMode="auto">
          <a:xfrm>
            <a:off x="0" y="5711825"/>
            <a:ext cx="2057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900" b="1">
                <a:latin typeface="Arial" pitchFamily="34" charset="0"/>
              </a:rPr>
              <a:t>CAMPUS ESCORT SERVICE:</a:t>
            </a:r>
          </a:p>
        </p:txBody>
      </p:sp>
      <p:sp>
        <p:nvSpPr>
          <p:cNvPr id="55" name="Text Box 55"/>
          <p:cNvSpPr txBox="1">
            <a:spLocks noChangeArrowheads="1"/>
          </p:cNvSpPr>
          <p:nvPr userDrawn="1"/>
        </p:nvSpPr>
        <p:spPr bwMode="auto">
          <a:xfrm>
            <a:off x="0" y="5908675"/>
            <a:ext cx="2057400" cy="746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algn="l">
              <a:defRPr/>
            </a:pPr>
            <a:r>
              <a:rPr lang="en-US" sz="850">
                <a:latin typeface="Arial" pitchFamily="34" charset="0"/>
              </a:rPr>
              <a:t>Public Safety Provides Escort Services:  To arrange an escort, call 605-394-6100, and a Public Safety Employee will escort you from any campus building to another.</a:t>
            </a:r>
          </a:p>
        </p:txBody>
      </p:sp>
      <p:pic>
        <p:nvPicPr>
          <p:cNvPr id="2074" name="Picture 58" descr="Image:Sign first aid.svg">
            <a:hlinkClick r:id="rId20"/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2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AutoShape 96"/>
          <p:cNvSpPr>
            <a:spLocks noChangeArrowheads="1"/>
          </p:cNvSpPr>
          <p:nvPr userDrawn="1"/>
        </p:nvSpPr>
        <p:spPr bwMode="auto">
          <a:xfrm>
            <a:off x="76200" y="1371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8" name="AutoShape 99"/>
          <p:cNvSpPr>
            <a:spLocks noChangeArrowheads="1"/>
          </p:cNvSpPr>
          <p:nvPr userDrawn="1"/>
        </p:nvSpPr>
        <p:spPr bwMode="auto">
          <a:xfrm>
            <a:off x="76200" y="38100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9" name="AutoShape 30"/>
          <p:cNvSpPr>
            <a:spLocks noChangeArrowheads="1"/>
          </p:cNvSpPr>
          <p:nvPr userDrawn="1"/>
        </p:nvSpPr>
        <p:spPr bwMode="auto">
          <a:xfrm>
            <a:off x="76200" y="25146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0" name="Flowchart: Summing Junction 59"/>
          <p:cNvSpPr/>
          <p:nvPr userDrawn="1"/>
        </p:nvSpPr>
        <p:spPr bwMode="auto">
          <a:xfrm>
            <a:off x="76200" y="2697163"/>
            <a:ext cx="152400" cy="152400"/>
          </a:xfrm>
          <a:prstGeom prst="flowChartSummingJunction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1" name="Rectangle 60"/>
          <p:cNvSpPr/>
          <p:nvPr userDrawn="1"/>
        </p:nvSpPr>
        <p:spPr>
          <a:xfrm>
            <a:off x="0" y="1719072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2080" name="Picture 34" descr="http://dclips.fundraw.com/zobo500dir/rincage_yeux_yves_guillo_01.jpg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200" y="3581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8" descr="http://dclips.fundraw.com/zobo500dir/douche_securite__yves_gu_01.jpg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800" y="35814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56"/>
          <p:cNvSpPr txBox="1">
            <a:spLocks noChangeArrowheads="1"/>
          </p:cNvSpPr>
          <p:nvPr userDrawn="1"/>
        </p:nvSpPr>
        <p:spPr bwMode="auto">
          <a:xfrm>
            <a:off x="6629400" y="0"/>
            <a:ext cx="2514600" cy="769433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800" b="1" u="sng"/>
              <a:t>Building</a:t>
            </a:r>
            <a:r>
              <a:rPr lang="en-US" sz="800" b="1" u="sng" baseline="0"/>
              <a:t> Managers</a:t>
            </a:r>
          </a:p>
          <a:p>
            <a:pPr>
              <a:defRPr/>
            </a:pPr>
            <a:endParaRPr lang="en-US" sz="800" b="1" u="sng" baseline="0"/>
          </a:p>
          <a:p>
            <a:pPr>
              <a:defRPr/>
            </a:pPr>
            <a:endParaRPr lang="en-US" sz="800" b="1" u="sng" baseline="0"/>
          </a:p>
          <a:p>
            <a:pPr>
              <a:defRPr/>
            </a:pPr>
            <a:endParaRPr lang="en-US" sz="800" b="1" u="sng"/>
          </a:p>
        </p:txBody>
      </p:sp>
      <p:sp>
        <p:nvSpPr>
          <p:cNvPr id="47" name="Oval 46"/>
          <p:cNvSpPr/>
          <p:nvPr userDrawn="1"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626E79-FCB7-4696-A5E1-9F8217BA07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38" y="163328"/>
            <a:ext cx="3312523" cy="43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2514600" y="0"/>
            <a:ext cx="6629400" cy="773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</a:rPr>
              <a:t>EVACUATION MAP</a:t>
            </a:r>
          </a:p>
          <a:p>
            <a:pPr>
              <a:defRPr/>
            </a:pP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2" name="Text Box 98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6248400" y="6553200"/>
            <a:ext cx="2895600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Return to Main Menu</a:t>
            </a:r>
          </a:p>
        </p:txBody>
      </p:sp>
      <p:sp>
        <p:nvSpPr>
          <p:cNvPr id="46" name="Text Box 56"/>
          <p:cNvSpPr txBox="1">
            <a:spLocks noChangeArrowheads="1"/>
          </p:cNvSpPr>
          <p:nvPr/>
        </p:nvSpPr>
        <p:spPr bwMode="auto">
          <a:xfrm>
            <a:off x="0" y="0"/>
            <a:ext cx="2514600" cy="766763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800" b="1" u="sng"/>
              <a:t>Campus Emergency Numbers</a:t>
            </a:r>
          </a:p>
          <a:p>
            <a:pPr>
              <a:defRPr/>
            </a:pPr>
            <a:r>
              <a:rPr lang="en-US" sz="800"/>
              <a:t>Emergency </a:t>
            </a:r>
            <a:r>
              <a:rPr lang="en-US" sz="800" baseline="0"/>
              <a:t> </a:t>
            </a:r>
            <a:r>
              <a:rPr lang="en-US" sz="800"/>
              <a:t>911 (9-911 from </a:t>
            </a:r>
            <a:r>
              <a:rPr lang="en-US" sz="800" baseline="0"/>
              <a:t>a </a:t>
            </a:r>
            <a:r>
              <a:rPr lang="en-US" sz="800"/>
              <a:t>campus phone)</a:t>
            </a:r>
          </a:p>
          <a:p>
            <a:pPr>
              <a:defRPr/>
            </a:pPr>
            <a:r>
              <a:rPr lang="en-US" sz="800"/>
              <a:t>SDSM&amp;T Campus Safety (605)394-6100</a:t>
            </a:r>
          </a:p>
          <a:p>
            <a:pPr>
              <a:defRPr/>
            </a:pPr>
            <a:r>
              <a:rPr lang="en-US" sz="800"/>
              <a:t>Emergency Information Recording (605)394-2210</a:t>
            </a: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0" y="712788"/>
            <a:ext cx="1066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900" b="1">
                <a:latin typeface="Arial" pitchFamily="34" charset="0"/>
              </a:rPr>
              <a:t>KEY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533400" y="914400"/>
            <a:ext cx="16764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You Are Here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Evacuation Route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Exit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Emergency Assembly Point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Restroom</a:t>
            </a: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Automated External Defibrillator 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Extinguisher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Alarm (Pull Station)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Alarm Control Panel</a:t>
            </a:r>
            <a:endParaRPr lang="en-US" sz="4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Fire Sprinkler Shut-off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Stand Pipe or FDC</a:t>
            </a: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Symbol of Accessibility</a:t>
            </a: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Tornado/Severe Thunderstorm Safe Areas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First Aid Kit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Eye Wash/Safety Shower</a:t>
            </a:r>
          </a:p>
          <a:p>
            <a:pPr algn="l">
              <a:spcBef>
                <a:spcPts val="200"/>
              </a:spcBef>
              <a:defRPr/>
            </a:pPr>
            <a:endParaRPr lang="en-US" sz="2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US" sz="800">
                <a:latin typeface="Arial" pitchFamily="34" charset="0"/>
              </a:rPr>
              <a:t>Spill Kit</a:t>
            </a:r>
          </a:p>
          <a:p>
            <a:pPr algn="l">
              <a:spcBef>
                <a:spcPts val="200"/>
              </a:spcBef>
              <a:defRPr/>
            </a:pPr>
            <a:endParaRPr lang="en-US" sz="800">
              <a:latin typeface="Arial" pitchFamily="34" charset="0"/>
            </a:endParaRPr>
          </a:p>
          <a:p>
            <a:pPr algn="l">
              <a:spcBef>
                <a:spcPts val="200"/>
              </a:spcBef>
              <a:defRPr/>
            </a:pPr>
            <a:endParaRPr lang="en-US" sz="800">
              <a:latin typeface="Arial" pitchFamily="34" charset="0"/>
            </a:endParaRPr>
          </a:p>
        </p:txBody>
      </p:sp>
      <p:sp>
        <p:nvSpPr>
          <p:cNvPr id="52" name="Line 14"/>
          <p:cNvSpPr>
            <a:spLocks noChangeShapeType="1"/>
          </p:cNvSpPr>
          <p:nvPr/>
        </p:nvSpPr>
        <p:spPr bwMode="auto">
          <a:xfrm>
            <a:off x="76200" y="1182688"/>
            <a:ext cx="304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6" name="Line 17"/>
          <p:cNvSpPr>
            <a:spLocks noChangeShapeType="1"/>
          </p:cNvSpPr>
          <p:nvPr/>
        </p:nvSpPr>
        <p:spPr bwMode="auto">
          <a:xfrm>
            <a:off x="76200" y="129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0" y="2322513"/>
            <a:ext cx="381000" cy="152400"/>
            <a:chOff x="2016" y="1200"/>
            <a:chExt cx="240" cy="96"/>
          </a:xfrm>
        </p:grpSpPr>
        <p:sp>
          <p:nvSpPr>
            <p:cNvPr id="63" name="Rectangle 44"/>
            <p:cNvSpPr>
              <a:spLocks noChangeArrowheads="1"/>
            </p:cNvSpPr>
            <p:nvPr userDrawn="1"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4" name="Text Box 28"/>
            <p:cNvSpPr txBox="1">
              <a:spLocks noChangeArrowheads="1"/>
            </p:cNvSpPr>
            <p:nvPr userDrawn="1"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2" tIns="45716" rIns="91432" bIns="45716">
              <a:spAutoFit/>
            </a:bodyPr>
            <a:lstStyle/>
            <a:p>
              <a:pPr algn="l">
                <a:defRPr/>
              </a:pPr>
              <a:r>
                <a:rPr lang="en-US" sz="400">
                  <a:solidFill>
                    <a:schemeClr val="bg1"/>
                  </a:solidFill>
                  <a:latin typeface="Arial" pitchFamily="34" charset="0"/>
                </a:rPr>
                <a:t>FACP</a:t>
              </a:r>
            </a:p>
          </p:txBody>
        </p:sp>
      </p:grp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0" y="39624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900" b="1">
                <a:latin typeface="Arial" pitchFamily="34" charset="0"/>
              </a:rPr>
              <a:t>IF THERE IS AN EVACUATION  EMERGENCY:</a:t>
            </a:r>
          </a:p>
        </p:txBody>
      </p:sp>
      <p:sp>
        <p:nvSpPr>
          <p:cNvPr id="66" name="Line 33"/>
          <p:cNvSpPr>
            <a:spLocks noChangeShapeType="1"/>
          </p:cNvSpPr>
          <p:nvPr/>
        </p:nvSpPr>
        <p:spPr bwMode="auto">
          <a:xfrm>
            <a:off x="0" y="914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7" name="Line 34"/>
          <p:cNvSpPr>
            <a:spLocks noChangeShapeType="1"/>
          </p:cNvSpPr>
          <p:nvPr/>
        </p:nvSpPr>
        <p:spPr bwMode="auto">
          <a:xfrm>
            <a:off x="0" y="42672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69" name="Picture 39"/>
          <p:cNvPicPr>
            <a:picLocks noChangeAspect="1" noChangeArrowheads="1"/>
          </p:cNvPicPr>
          <p:nvPr/>
        </p:nvPicPr>
        <p:blipFill>
          <a:blip r:embed="rId14" cstate="print"/>
          <a:srcRect l="14482" t="41330" r="75000" b="37862"/>
          <a:stretch>
            <a:fillRect/>
          </a:stretch>
        </p:blipFill>
        <p:spPr bwMode="auto">
          <a:xfrm>
            <a:off x="76200" y="2895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2"/>
          <p:cNvPicPr>
            <a:picLocks noChangeAspect="1" noChangeArrowheads="1"/>
          </p:cNvPicPr>
          <p:nvPr/>
        </p:nvPicPr>
        <p:blipFill>
          <a:blip r:embed="rId15" cstate="print"/>
          <a:srcRect l="52083" t="40752" r="43750" b="46820"/>
          <a:stretch>
            <a:fillRect/>
          </a:stretch>
        </p:blipFill>
        <p:spPr bwMode="auto">
          <a:xfrm>
            <a:off x="76200" y="1905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43"/>
          <p:cNvPicPr>
            <a:picLocks noChangeAspect="1" noChangeArrowheads="1"/>
          </p:cNvPicPr>
          <p:nvPr/>
        </p:nvPicPr>
        <p:blipFill>
          <a:blip r:embed="rId16" cstate="print"/>
          <a:srcRect l="12500" t="57143" r="81250" b="35907"/>
          <a:stretch>
            <a:fillRect/>
          </a:stretch>
        </p:blipFill>
        <p:spPr bwMode="auto">
          <a:xfrm>
            <a:off x="76200" y="21336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Rectangle 46" descr="Light downward diagonal"/>
          <p:cNvSpPr>
            <a:spLocks noChangeArrowheads="1"/>
          </p:cNvSpPr>
          <p:nvPr/>
        </p:nvSpPr>
        <p:spPr bwMode="auto">
          <a:xfrm>
            <a:off x="76200" y="3124200"/>
            <a:ext cx="228600" cy="152400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1587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73" name="Picture 47"/>
          <p:cNvPicPr>
            <a:picLocks noChangeAspect="1" noChangeArrowheads="1"/>
          </p:cNvPicPr>
          <p:nvPr/>
        </p:nvPicPr>
        <p:blipFill>
          <a:blip r:embed="rId17" cstate="print"/>
          <a:srcRect l="18750" t="32948" r="68750" b="32658"/>
          <a:stretch>
            <a:fillRect/>
          </a:stretch>
        </p:blipFill>
        <p:spPr bwMode="auto">
          <a:xfrm>
            <a:off x="76200" y="1600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8"/>
          <p:cNvPicPr>
            <a:picLocks noChangeAspect="1" noChangeArrowheads="1"/>
          </p:cNvPicPr>
          <p:nvPr/>
        </p:nvPicPr>
        <p:blipFill>
          <a:blip r:embed="rId18" cstate="print"/>
          <a:srcRect l="18750" t="34105" r="68750" b="29190"/>
          <a:stretch>
            <a:fillRect/>
          </a:stretch>
        </p:blipFill>
        <p:spPr bwMode="auto">
          <a:xfrm>
            <a:off x="2286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0"/>
          <p:cNvPicPr>
            <a:picLocks noChangeAspect="1" noChangeArrowheads="1"/>
          </p:cNvPicPr>
          <p:nvPr/>
        </p:nvPicPr>
        <p:blipFill>
          <a:blip r:embed="rId19" cstate="print"/>
          <a:srcRect l="16667" t="41618" r="70833" b="37572"/>
          <a:stretch>
            <a:fillRect/>
          </a:stretch>
        </p:blipFill>
        <p:spPr bwMode="auto">
          <a:xfrm>
            <a:off x="381000" y="16002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Line 51"/>
          <p:cNvSpPr>
            <a:spLocks noChangeShapeType="1"/>
          </p:cNvSpPr>
          <p:nvPr/>
        </p:nvSpPr>
        <p:spPr bwMode="auto">
          <a:xfrm>
            <a:off x="0" y="5908675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7" name="Text Box 52"/>
          <p:cNvSpPr txBox="1">
            <a:spLocks noChangeArrowheads="1"/>
          </p:cNvSpPr>
          <p:nvPr/>
        </p:nvSpPr>
        <p:spPr bwMode="auto">
          <a:xfrm>
            <a:off x="0" y="5711825"/>
            <a:ext cx="2057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900" b="1">
                <a:latin typeface="Arial" pitchFamily="34" charset="0"/>
              </a:rPr>
              <a:t>CAMPUS ESCORT SERVICE:</a:t>
            </a:r>
          </a:p>
        </p:txBody>
      </p:sp>
      <p:sp>
        <p:nvSpPr>
          <p:cNvPr id="78" name="Text Box 55"/>
          <p:cNvSpPr txBox="1">
            <a:spLocks noChangeArrowheads="1"/>
          </p:cNvSpPr>
          <p:nvPr/>
        </p:nvSpPr>
        <p:spPr bwMode="auto">
          <a:xfrm>
            <a:off x="0" y="5908675"/>
            <a:ext cx="2057400" cy="746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algn="l">
              <a:defRPr/>
            </a:pPr>
            <a:r>
              <a:rPr lang="en-US" sz="850">
                <a:latin typeface="Arial" pitchFamily="34" charset="0"/>
              </a:rPr>
              <a:t>Campus Safety Provides Escort Services:  To arrange an escort, call 605-394-6100, and a Campus Safety Employee will escort you from any campus building to another.</a:t>
            </a:r>
          </a:p>
        </p:txBody>
      </p:sp>
      <p:pic>
        <p:nvPicPr>
          <p:cNvPr id="79" name="Picture 58" descr="Image:Sign first aid.sv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2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AutoShape 96"/>
          <p:cNvSpPr>
            <a:spLocks noChangeArrowheads="1"/>
          </p:cNvSpPr>
          <p:nvPr/>
        </p:nvSpPr>
        <p:spPr bwMode="auto">
          <a:xfrm>
            <a:off x="76200" y="1371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1" name="AutoShape 99"/>
          <p:cNvSpPr>
            <a:spLocks noChangeArrowheads="1"/>
          </p:cNvSpPr>
          <p:nvPr/>
        </p:nvSpPr>
        <p:spPr bwMode="auto">
          <a:xfrm>
            <a:off x="76200" y="38100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2" name="AutoShape 30"/>
          <p:cNvSpPr>
            <a:spLocks noChangeArrowheads="1"/>
          </p:cNvSpPr>
          <p:nvPr/>
        </p:nvSpPr>
        <p:spPr bwMode="auto">
          <a:xfrm>
            <a:off x="76200" y="25146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3" name="Flowchart: Summing Junction 82"/>
          <p:cNvSpPr/>
          <p:nvPr/>
        </p:nvSpPr>
        <p:spPr bwMode="auto">
          <a:xfrm>
            <a:off x="76200" y="2697163"/>
            <a:ext cx="152400" cy="152400"/>
          </a:xfrm>
          <a:prstGeom prst="flowChartSummingJunction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0" y="1719072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85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200" y="3581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800" y="35814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6"/>
          <p:cNvGrpSpPr/>
          <p:nvPr/>
        </p:nvGrpSpPr>
        <p:grpSpPr>
          <a:xfrm>
            <a:off x="137160" y="960120"/>
            <a:ext cx="182880" cy="182880"/>
            <a:chOff x="8439912" y="3026664"/>
            <a:chExt cx="228600" cy="228600"/>
          </a:xfrm>
        </p:grpSpPr>
        <p:sp>
          <p:nvSpPr>
            <p:cNvPr id="88" name="Oval 9"/>
            <p:cNvSpPr>
              <a:spLocks noChangeArrowheads="1"/>
            </p:cNvSpPr>
            <p:nvPr/>
          </p:nvSpPr>
          <p:spPr bwMode="auto">
            <a:xfrm>
              <a:off x="8458200" y="3048000"/>
              <a:ext cx="192024" cy="192024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9" name="Oval 9"/>
            <p:cNvSpPr>
              <a:spLocks noChangeArrowheads="1"/>
            </p:cNvSpPr>
            <p:nvPr/>
          </p:nvSpPr>
          <p:spPr bwMode="auto">
            <a:xfrm>
              <a:off x="8439912" y="3026664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Text Box 11"/>
          <p:cNvSpPr txBox="1">
            <a:spLocks noChangeArrowheads="1"/>
          </p:cNvSpPr>
          <p:nvPr userDrawn="1"/>
        </p:nvSpPr>
        <p:spPr bwMode="auto">
          <a:xfrm>
            <a:off x="0" y="712788"/>
            <a:ext cx="1066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900" b="1">
                <a:latin typeface="Arial" pitchFamily="34" charset="0"/>
              </a:rPr>
              <a:t>KEY</a:t>
            </a:r>
          </a:p>
        </p:txBody>
      </p:sp>
      <p:sp>
        <p:nvSpPr>
          <p:cNvPr id="45" name="Line 14"/>
          <p:cNvSpPr>
            <a:spLocks noChangeShapeType="1"/>
          </p:cNvSpPr>
          <p:nvPr userDrawn="1"/>
        </p:nvSpPr>
        <p:spPr bwMode="auto">
          <a:xfrm>
            <a:off x="76200" y="1182688"/>
            <a:ext cx="304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7" name="Line 17"/>
          <p:cNvSpPr>
            <a:spLocks noChangeShapeType="1"/>
          </p:cNvSpPr>
          <p:nvPr userDrawn="1"/>
        </p:nvSpPr>
        <p:spPr bwMode="auto">
          <a:xfrm>
            <a:off x="76200" y="129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48" name="Group 45"/>
          <p:cNvGrpSpPr>
            <a:grpSpLocks/>
          </p:cNvGrpSpPr>
          <p:nvPr userDrawn="1"/>
        </p:nvGrpSpPr>
        <p:grpSpPr bwMode="auto">
          <a:xfrm>
            <a:off x="0" y="2322513"/>
            <a:ext cx="381000" cy="152400"/>
            <a:chOff x="2016" y="1200"/>
            <a:chExt cx="240" cy="96"/>
          </a:xfrm>
        </p:grpSpPr>
        <p:sp>
          <p:nvSpPr>
            <p:cNvPr id="49" name="Rectangle 44"/>
            <p:cNvSpPr>
              <a:spLocks noChangeArrowheads="1"/>
            </p:cNvSpPr>
            <p:nvPr userDrawn="1"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3" name="Text Box 28"/>
            <p:cNvSpPr txBox="1">
              <a:spLocks noChangeArrowheads="1"/>
            </p:cNvSpPr>
            <p:nvPr userDrawn="1"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2" tIns="45716" rIns="91432" bIns="45716">
              <a:spAutoFit/>
            </a:bodyPr>
            <a:lstStyle/>
            <a:p>
              <a:pPr algn="l">
                <a:defRPr/>
              </a:pPr>
              <a:r>
                <a:rPr lang="en-US" sz="400">
                  <a:solidFill>
                    <a:schemeClr val="bg1"/>
                  </a:solidFill>
                  <a:latin typeface="Arial" pitchFamily="34" charset="0"/>
                </a:rPr>
                <a:t>FACP</a:t>
              </a:r>
            </a:p>
          </p:txBody>
        </p:sp>
      </p:grpSp>
      <p:sp>
        <p:nvSpPr>
          <p:cNvPr id="55" name="Line 33"/>
          <p:cNvSpPr>
            <a:spLocks noChangeShapeType="1"/>
          </p:cNvSpPr>
          <p:nvPr userDrawn="1"/>
        </p:nvSpPr>
        <p:spPr bwMode="auto">
          <a:xfrm>
            <a:off x="0" y="914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7" name="Line 34"/>
          <p:cNvSpPr>
            <a:spLocks noChangeShapeType="1"/>
          </p:cNvSpPr>
          <p:nvPr userDrawn="1"/>
        </p:nvSpPr>
        <p:spPr bwMode="auto">
          <a:xfrm>
            <a:off x="0" y="42672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8" name="Text Box 35"/>
          <p:cNvSpPr txBox="1">
            <a:spLocks noChangeArrowheads="1"/>
          </p:cNvSpPr>
          <p:nvPr userDrawn="1"/>
        </p:nvSpPr>
        <p:spPr bwMode="auto">
          <a:xfrm>
            <a:off x="0" y="4267200"/>
            <a:ext cx="2057400" cy="14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spAutoFit/>
          </a:bodyPr>
          <a:lstStyle/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 Assist persons with disabilities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 Exit the building using the  nearest exit DO NOT USE ELEVATORS!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Report to the nearest designated area.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Call 911 (9-911 if on a campus phone)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Call Campus Safety at 605-394-6100</a:t>
            </a:r>
          </a:p>
          <a:p>
            <a:pPr marL="63500" indent="-63500" algn="l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850">
                <a:latin typeface="Arial" pitchFamily="34" charset="0"/>
              </a:rPr>
              <a:t>Do not re-enter until authorized to do so.</a:t>
            </a:r>
          </a:p>
        </p:txBody>
      </p:sp>
      <p:pic>
        <p:nvPicPr>
          <p:cNvPr id="59" name="Picture 39"/>
          <p:cNvPicPr>
            <a:picLocks noChangeAspect="1" noChangeArrowheads="1"/>
          </p:cNvPicPr>
          <p:nvPr userDrawn="1"/>
        </p:nvPicPr>
        <p:blipFill>
          <a:blip r:embed="rId14" cstate="print"/>
          <a:srcRect l="14482" t="41330" r="75000" b="37862"/>
          <a:stretch>
            <a:fillRect/>
          </a:stretch>
        </p:blipFill>
        <p:spPr bwMode="auto">
          <a:xfrm>
            <a:off x="76200" y="2895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2"/>
          <p:cNvPicPr>
            <a:picLocks noChangeAspect="1" noChangeArrowheads="1"/>
          </p:cNvPicPr>
          <p:nvPr userDrawn="1"/>
        </p:nvPicPr>
        <p:blipFill>
          <a:blip r:embed="rId15" cstate="print"/>
          <a:srcRect l="52083" t="40752" r="43750" b="46820"/>
          <a:stretch>
            <a:fillRect/>
          </a:stretch>
        </p:blipFill>
        <p:spPr bwMode="auto">
          <a:xfrm>
            <a:off x="76200" y="1905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43"/>
          <p:cNvPicPr>
            <a:picLocks noChangeAspect="1" noChangeArrowheads="1"/>
          </p:cNvPicPr>
          <p:nvPr userDrawn="1"/>
        </p:nvPicPr>
        <p:blipFill>
          <a:blip r:embed="rId16" cstate="print"/>
          <a:srcRect l="12500" t="57143" r="81250" b="35907"/>
          <a:stretch>
            <a:fillRect/>
          </a:stretch>
        </p:blipFill>
        <p:spPr bwMode="auto">
          <a:xfrm>
            <a:off x="76200" y="21336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46" descr="Light downward diagonal"/>
          <p:cNvSpPr>
            <a:spLocks noChangeArrowheads="1"/>
          </p:cNvSpPr>
          <p:nvPr userDrawn="1"/>
        </p:nvSpPr>
        <p:spPr bwMode="auto">
          <a:xfrm>
            <a:off x="76200" y="3124200"/>
            <a:ext cx="228600" cy="152400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1587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87" name="Picture 47"/>
          <p:cNvPicPr>
            <a:picLocks noChangeAspect="1" noChangeArrowheads="1"/>
          </p:cNvPicPr>
          <p:nvPr userDrawn="1"/>
        </p:nvPicPr>
        <p:blipFill>
          <a:blip r:embed="rId17" cstate="print"/>
          <a:srcRect l="18750" t="32948" r="68750" b="32658"/>
          <a:stretch>
            <a:fillRect/>
          </a:stretch>
        </p:blipFill>
        <p:spPr bwMode="auto">
          <a:xfrm>
            <a:off x="76200" y="1600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48"/>
          <p:cNvPicPr>
            <a:picLocks noChangeAspect="1" noChangeArrowheads="1"/>
          </p:cNvPicPr>
          <p:nvPr userDrawn="1"/>
        </p:nvPicPr>
        <p:blipFill>
          <a:blip r:embed="rId18" cstate="print"/>
          <a:srcRect l="18750" t="34105" r="68750" b="29190"/>
          <a:stretch>
            <a:fillRect/>
          </a:stretch>
        </p:blipFill>
        <p:spPr bwMode="auto">
          <a:xfrm>
            <a:off x="2286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50"/>
          <p:cNvPicPr>
            <a:picLocks noChangeAspect="1" noChangeArrowheads="1"/>
          </p:cNvPicPr>
          <p:nvPr userDrawn="1"/>
        </p:nvPicPr>
        <p:blipFill>
          <a:blip r:embed="rId19" cstate="print"/>
          <a:srcRect l="16667" t="41618" r="70833" b="37572"/>
          <a:stretch>
            <a:fillRect/>
          </a:stretch>
        </p:blipFill>
        <p:spPr bwMode="auto">
          <a:xfrm>
            <a:off x="381000" y="16002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Line 51"/>
          <p:cNvSpPr>
            <a:spLocks noChangeShapeType="1"/>
          </p:cNvSpPr>
          <p:nvPr userDrawn="1"/>
        </p:nvSpPr>
        <p:spPr bwMode="auto">
          <a:xfrm>
            <a:off x="0" y="5908675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95" name="Picture 58" descr="Image:Sign first aid.svg">
            <a:hlinkClick r:id="rId20"/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2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AutoShape 96"/>
          <p:cNvSpPr>
            <a:spLocks noChangeArrowheads="1"/>
          </p:cNvSpPr>
          <p:nvPr userDrawn="1"/>
        </p:nvSpPr>
        <p:spPr bwMode="auto">
          <a:xfrm>
            <a:off x="76200" y="1371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7" name="AutoShape 99"/>
          <p:cNvSpPr>
            <a:spLocks noChangeArrowheads="1"/>
          </p:cNvSpPr>
          <p:nvPr userDrawn="1"/>
        </p:nvSpPr>
        <p:spPr bwMode="auto">
          <a:xfrm>
            <a:off x="76200" y="38100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8" name="AutoShape 30"/>
          <p:cNvSpPr>
            <a:spLocks noChangeArrowheads="1"/>
          </p:cNvSpPr>
          <p:nvPr userDrawn="1"/>
        </p:nvSpPr>
        <p:spPr bwMode="auto">
          <a:xfrm>
            <a:off x="76200" y="25146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9" name="Flowchart: Summing Junction 98"/>
          <p:cNvSpPr/>
          <p:nvPr userDrawn="1"/>
        </p:nvSpPr>
        <p:spPr bwMode="auto">
          <a:xfrm>
            <a:off x="76200" y="2697163"/>
            <a:ext cx="152400" cy="152400"/>
          </a:xfrm>
          <a:prstGeom prst="flowChartSummingJunction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00" name="Rectangle 99"/>
          <p:cNvSpPr/>
          <p:nvPr userDrawn="1"/>
        </p:nvSpPr>
        <p:spPr>
          <a:xfrm>
            <a:off x="0" y="1719072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101" name="Picture 34" descr="http://dclips.fundraw.com/zobo500dir/rincage_yeux_yves_guillo_01.jpg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200" y="3581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38" descr="http://dclips.fundraw.com/zobo500dir/douche_securite__yves_gu_01.jpg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800" y="35814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64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8.xml"/><Relationship Id="rId18" Type="http://schemas.openxmlformats.org/officeDocument/2006/relationships/slide" Target="slide49.xml"/><Relationship Id="rId3" Type="http://schemas.openxmlformats.org/officeDocument/2006/relationships/slide" Target="slide7.xml"/><Relationship Id="rId21" Type="http://schemas.openxmlformats.org/officeDocument/2006/relationships/slide" Target="slide67.xml"/><Relationship Id="rId7" Type="http://schemas.openxmlformats.org/officeDocument/2006/relationships/slide" Target="slide16.xml"/><Relationship Id="rId12" Type="http://schemas.openxmlformats.org/officeDocument/2006/relationships/slide" Target="slide30.xml"/><Relationship Id="rId17" Type="http://schemas.openxmlformats.org/officeDocument/2006/relationships/slide" Target="slide46.xml"/><Relationship Id="rId2" Type="http://schemas.openxmlformats.org/officeDocument/2006/relationships/slide" Target="slide2.xml"/><Relationship Id="rId16" Type="http://schemas.openxmlformats.org/officeDocument/2006/relationships/slide" Target="slide40.xml"/><Relationship Id="rId20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5.xml"/><Relationship Id="rId5" Type="http://schemas.openxmlformats.org/officeDocument/2006/relationships/slide" Target="slide10.xml"/><Relationship Id="rId15" Type="http://schemas.openxmlformats.org/officeDocument/2006/relationships/slide" Target="slide37.xml"/><Relationship Id="rId23" Type="http://schemas.openxmlformats.org/officeDocument/2006/relationships/slide" Target="slide75.xml"/><Relationship Id="rId10" Type="http://schemas.openxmlformats.org/officeDocument/2006/relationships/slide" Target="slide24.xml"/><Relationship Id="rId19" Type="http://schemas.openxmlformats.org/officeDocument/2006/relationships/slide" Target="slide55.xml"/><Relationship Id="rId4" Type="http://schemas.openxmlformats.org/officeDocument/2006/relationships/slide" Target="slide3.xml"/><Relationship Id="rId9" Type="http://schemas.openxmlformats.org/officeDocument/2006/relationships/slide" Target="slide21.xml"/><Relationship Id="rId14" Type="http://schemas.openxmlformats.org/officeDocument/2006/relationships/slide" Target="slide33.xml"/><Relationship Id="rId22" Type="http://schemas.openxmlformats.org/officeDocument/2006/relationships/slide" Target="slide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7/75/Sign_first_aid.sv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1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7/75/Sign_first_aid.sv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7/75/Sign_first_aid.sv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hyperlink" Target="http://upload.wikimedia.org/wikipedia/commons/7/75/Sign_first_aid.svg" TargetMode="External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hyperlink" Target="http://upload.wikimedia.org/wikipedia/commons/7/75/Sign_first_aid.sv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upload.wikimedia.org/wikipedia/commons/7/75/Sign_first_aid.svg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3.png"/><Relationship Id="rId7" Type="http://schemas.openxmlformats.org/officeDocument/2006/relationships/image" Target="../media/image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://upload.wikimedia.org/wikipedia/commons/7/75/Sign_first_aid.sv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7/75/Sign_first_aid.svg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7/75/Sign_first_aid.svg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7.png"/><Relationship Id="rId4" Type="http://schemas.openxmlformats.org/officeDocument/2006/relationships/image" Target="../media/image58.png"/><Relationship Id="rId9" Type="http://schemas.openxmlformats.org/officeDocument/2006/relationships/hyperlink" Target="http://upload.wikimedia.org/wikipedia/commons/7/75/Sign_first_aid.sv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hyperlink" Target="http://upload.wikimedia.org/wikipedia/commons/7/75/Sign_first_aid.sv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hyperlink" Target="http://upload.wikimedia.org/wikipedia/commons/7/75/Sign_first_aid.sv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10" Type="http://schemas.openxmlformats.org/officeDocument/2006/relationships/image" Target="../media/image1.png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46.png"/><Relationship Id="rId5" Type="http://schemas.openxmlformats.org/officeDocument/2006/relationships/image" Target="../media/image85.png"/><Relationship Id="rId10" Type="http://schemas.openxmlformats.org/officeDocument/2006/relationships/image" Target="../media/image13.png"/><Relationship Id="rId4" Type="http://schemas.openxmlformats.org/officeDocument/2006/relationships/image" Target="../media/image84.png"/><Relationship Id="rId9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.png"/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1.xml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hyperlink" Target="http://upload.wikimedia.org/wikipedia/commons/7/75/Sign_first_aid.svg" TargetMode="External"/><Relationship Id="rId9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7/75/Sign_first_aid.svg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91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981200" y="838200"/>
            <a:ext cx="6705600" cy="5287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dirty="0"/>
              <a:t>Main Menu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>
                <a:hlinkClick r:id="rId2" action="ppaction://hlinksldjump"/>
              </a:rPr>
              <a:t>EMERGENCY ASSEMBLY POINT MAP</a:t>
            </a:r>
            <a:endParaRPr 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/>
              <a:t>List of Buildings (click building):</a:t>
            </a:r>
            <a:endParaRPr lang="en-US" sz="1600" dirty="0">
              <a:hlinkClick r:id="rId3" action="ppaction://hlinksldjump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4" action="ppaction://hlinksldjump"/>
              </a:rPr>
              <a:t>Vanderboom Research Lab (V-Lab) </a:t>
            </a:r>
            <a:endParaRPr lang="en-US" sz="1400" dirty="0">
              <a:hlinkClick r:id="rId3" action="ppaction://hlinksldjump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3" action="ppaction://hlinksldjump"/>
              </a:rPr>
              <a:t>Chemical and Biological Engineering and Chemistry Building (CBEC)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5" action="ppaction://hlinksldjump"/>
              </a:rPr>
              <a:t>Civil/Mechanical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6" action="ppaction://hlinksldjump"/>
              </a:rPr>
              <a:t>Classroom Building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7" action="ppaction://hlinksldjump"/>
              </a:rPr>
              <a:t>Computational Mechanics Laboratory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8" action="ppaction://hlinksldjump"/>
              </a:rPr>
              <a:t>Connolly Hall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9" action="ppaction://hlinksldjump"/>
              </a:rPr>
              <a:t>Electrical Engineering and Physics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0" action="ppaction://hlinksldjump"/>
              </a:rPr>
              <a:t>Facility Services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/>
              <a:t>Foundry (Not Available)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1" action="ppaction://hlinksldjump"/>
              </a:rPr>
              <a:t>Howard Peterson Hall</a:t>
            </a:r>
            <a:endParaRPr lang="en-US" sz="1400" dirty="0">
              <a:hlinkClick r:id="rId12" action="ppaction://hlinksldjump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3" action="ppaction://hlinksldjump"/>
              </a:rPr>
              <a:t>James E. Martin Paleontology Research Center</a:t>
            </a:r>
            <a:endParaRPr lang="en-US" sz="1400" dirty="0">
              <a:hlinkClick r:id="rId12" action="ppaction://hlinksldjump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2" action="ppaction://hlinksldjump"/>
              </a:rPr>
              <a:t>King Center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4" action="ppaction://hlinksldjump"/>
              </a:rPr>
              <a:t>Deveraux Library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5" action="ppaction://hlinksldjump"/>
              </a:rPr>
              <a:t>McLaury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>
                <a:hlinkClick r:id="rId16" action="ppaction://hlinksldjump"/>
              </a:rPr>
              <a:t>Nucor Mineral </a:t>
            </a:r>
            <a:r>
              <a:rPr lang="en-US" sz="1400" dirty="0">
                <a:hlinkClick r:id="rId16" action="ppaction://hlinksldjump"/>
              </a:rPr>
              <a:t>Industries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6" action="ppaction://hlinksldjump"/>
              </a:rPr>
              <a:t>O'Harra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7" action="ppaction://hlinksldjump"/>
              </a:rPr>
              <a:t>Music Center (Old Gym)</a:t>
            </a:r>
            <a:endParaRPr lang="en-US" sz="1400" dirty="0">
              <a:hlinkClick r:id="rId18" action="ppaction://hlinksldjump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8" action="ppaction://hlinksldjump"/>
              </a:rPr>
              <a:t>Palmerton Hall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19" action="ppaction://hlinksldjump"/>
              </a:rPr>
              <a:t>Placer Hall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20" action="ppaction://hlinksldjump"/>
              </a:rPr>
              <a:t>Rocker Square 1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21" action="ppaction://hlinksldjump"/>
              </a:rPr>
              <a:t>Rocker Square 2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22" action="ppaction://hlinksldjump"/>
              </a:rPr>
              <a:t>Surbeck Center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400" dirty="0">
                <a:hlinkClick r:id="rId23" action="ppaction://hlinksldjump"/>
              </a:rPr>
              <a:t>Tech Development Laboratory</a:t>
            </a:r>
            <a:endParaRPr lang="en-US" sz="1400" dirty="0"/>
          </a:p>
          <a:p>
            <a:pPr eaLnBrk="1" hangingPunct="1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0413" b="35335"/>
          <a:stretch>
            <a:fillRect/>
          </a:stretch>
        </p:blipFill>
        <p:spPr bwMode="auto">
          <a:xfrm>
            <a:off x="2819400" y="1143000"/>
            <a:ext cx="5718175" cy="4289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Civil/Mechanical –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572000" y="3124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553200" y="3124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76800" y="4191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419600" y="2819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1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10400" y="4953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Line 13"/>
          <p:cNvSpPr>
            <a:spLocks noChangeShapeType="1"/>
          </p:cNvSpPr>
          <p:nvPr/>
        </p:nvSpPr>
        <p:spPr bwMode="auto">
          <a:xfrm>
            <a:off x="3276600" y="3124200"/>
            <a:ext cx="4191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62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429000" y="3124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5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162800" y="3124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6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8153400" y="2971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Line 17"/>
          <p:cNvSpPr>
            <a:spLocks noChangeShapeType="1"/>
          </p:cNvSpPr>
          <p:nvPr/>
        </p:nvSpPr>
        <p:spPr bwMode="auto">
          <a:xfrm flipH="1" flipV="1">
            <a:off x="2895600" y="3200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Line 19"/>
          <p:cNvSpPr>
            <a:spLocks noChangeShapeType="1"/>
          </p:cNvSpPr>
          <p:nvPr/>
        </p:nvSpPr>
        <p:spPr bwMode="auto">
          <a:xfrm flipV="1">
            <a:off x="7467600" y="31242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Line 20"/>
          <p:cNvSpPr>
            <a:spLocks noChangeShapeType="1"/>
          </p:cNvSpPr>
          <p:nvPr/>
        </p:nvSpPr>
        <p:spPr bwMode="auto">
          <a:xfrm flipV="1">
            <a:off x="3276600" y="31242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Line 21"/>
          <p:cNvSpPr>
            <a:spLocks noChangeShapeType="1"/>
          </p:cNvSpPr>
          <p:nvPr/>
        </p:nvSpPr>
        <p:spPr bwMode="auto">
          <a:xfrm>
            <a:off x="7467600" y="3200400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70" name="Picture 22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7696200" y="2743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Rectangle 23" descr="Light downward diagonal"/>
          <p:cNvSpPr>
            <a:spLocks noChangeArrowheads="1"/>
          </p:cNvSpPr>
          <p:nvPr/>
        </p:nvSpPr>
        <p:spPr bwMode="auto">
          <a:xfrm>
            <a:off x="3886200" y="3352800"/>
            <a:ext cx="2438400" cy="1066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Rectangle 24" descr="Light downward diagonal"/>
          <p:cNvSpPr>
            <a:spLocks noChangeArrowheads="1"/>
          </p:cNvSpPr>
          <p:nvPr/>
        </p:nvSpPr>
        <p:spPr bwMode="auto">
          <a:xfrm>
            <a:off x="4267200" y="4419600"/>
            <a:ext cx="2057400" cy="533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Line 28"/>
          <p:cNvSpPr>
            <a:spLocks noChangeShapeType="1"/>
          </p:cNvSpPr>
          <p:nvPr/>
        </p:nvSpPr>
        <p:spPr bwMode="auto">
          <a:xfrm>
            <a:off x="80010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Text Box 29"/>
          <p:cNvSpPr txBox="1">
            <a:spLocks noChangeArrowheads="1"/>
          </p:cNvSpPr>
          <p:nvPr/>
        </p:nvSpPr>
        <p:spPr bwMode="auto">
          <a:xfrm>
            <a:off x="80010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23575" name="Rectangle 30" descr="Light downward diagonal"/>
          <p:cNvSpPr>
            <a:spLocks noChangeArrowheads="1"/>
          </p:cNvSpPr>
          <p:nvPr/>
        </p:nvSpPr>
        <p:spPr bwMode="auto">
          <a:xfrm>
            <a:off x="6477000" y="3657600"/>
            <a:ext cx="1752600" cy="1295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Rectangle 31" descr="Light downward diagonal"/>
          <p:cNvSpPr>
            <a:spLocks noChangeArrowheads="1"/>
          </p:cNvSpPr>
          <p:nvPr/>
        </p:nvSpPr>
        <p:spPr bwMode="auto">
          <a:xfrm>
            <a:off x="5486400" y="4953000"/>
            <a:ext cx="990600" cy="381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Rectangle 32" descr="Light downward diagonal"/>
          <p:cNvSpPr>
            <a:spLocks noChangeArrowheads="1"/>
          </p:cNvSpPr>
          <p:nvPr/>
        </p:nvSpPr>
        <p:spPr bwMode="auto">
          <a:xfrm>
            <a:off x="6477000" y="4953000"/>
            <a:ext cx="1066800" cy="152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Rectangle 33" descr="Light downward diagonal"/>
          <p:cNvSpPr>
            <a:spLocks noChangeArrowheads="1"/>
          </p:cNvSpPr>
          <p:nvPr/>
        </p:nvSpPr>
        <p:spPr bwMode="auto">
          <a:xfrm>
            <a:off x="6781800" y="3429000"/>
            <a:ext cx="1447800" cy="228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9" name="AutoShape 35"/>
          <p:cNvSpPr>
            <a:spLocks noChangeArrowheads="1"/>
          </p:cNvSpPr>
          <p:nvPr/>
        </p:nvSpPr>
        <p:spPr bwMode="auto">
          <a:xfrm>
            <a:off x="8458200" y="1143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80" name="Picture 40"/>
          <p:cNvPicPr>
            <a:picLocks noChangeAspect="1" noChangeArrowheads="1"/>
          </p:cNvPicPr>
          <p:nvPr/>
        </p:nvPicPr>
        <p:blipFill>
          <a:blip r:embed="rId6" cstate="print"/>
          <a:srcRect l="18750" t="32948" r="68750" b="32658"/>
          <a:stretch>
            <a:fillRect/>
          </a:stretch>
        </p:blipFill>
        <p:spPr bwMode="auto">
          <a:xfrm>
            <a:off x="5638800" y="36576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1" name="Picture 41"/>
          <p:cNvPicPr>
            <a:picLocks noChangeAspect="1" noChangeArrowheads="1"/>
          </p:cNvPicPr>
          <p:nvPr/>
        </p:nvPicPr>
        <p:blipFill>
          <a:blip r:embed="rId7" cstate="print"/>
          <a:srcRect l="18750" t="34105" r="68750" b="29190"/>
          <a:stretch>
            <a:fillRect/>
          </a:stretch>
        </p:blipFill>
        <p:spPr bwMode="auto">
          <a:xfrm>
            <a:off x="6019800" y="36576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2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858000" y="3352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83" name="Group 79"/>
          <p:cNvGrpSpPr>
            <a:grpSpLocks/>
          </p:cNvGrpSpPr>
          <p:nvPr/>
        </p:nvGrpSpPr>
        <p:grpSpPr bwMode="auto">
          <a:xfrm>
            <a:off x="7543800" y="2971800"/>
            <a:ext cx="381000" cy="152400"/>
            <a:chOff x="2016" y="1200"/>
            <a:chExt cx="240" cy="96"/>
          </a:xfrm>
        </p:grpSpPr>
        <p:sp>
          <p:nvSpPr>
            <p:cNvPr id="23588" name="Rectangle 80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81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23584" name="Text Box 35"/>
          <p:cNvSpPr txBox="1">
            <a:spLocks noChangeArrowheads="1"/>
          </p:cNvSpPr>
          <p:nvPr/>
        </p:nvSpPr>
        <p:spPr bwMode="auto">
          <a:xfrm>
            <a:off x="7696200" y="1371600"/>
            <a:ext cx="12954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from O’Harra Building</a:t>
            </a:r>
          </a:p>
        </p:txBody>
      </p:sp>
      <p:pic>
        <p:nvPicPr>
          <p:cNvPr id="23585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4343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6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0" y="41910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7" name="AutoShape 99"/>
          <p:cNvSpPr>
            <a:spLocks noChangeArrowheads="1"/>
          </p:cNvSpPr>
          <p:nvPr/>
        </p:nvSpPr>
        <p:spPr bwMode="auto">
          <a:xfrm>
            <a:off x="4267200" y="48006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8229600" y="3429000"/>
            <a:ext cx="53340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5400000" flipH="1" flipV="1">
            <a:off x="8420100" y="3086100"/>
            <a:ext cx="68580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95175" t="28719" r="1244" b="67835"/>
          <a:stretch>
            <a:fillRect/>
          </a:stretch>
        </p:blipFill>
        <p:spPr bwMode="auto">
          <a:xfrm rot="16200000">
            <a:off x="8458200" y="2667000"/>
            <a:ext cx="2286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47" name="Straight Connector 46"/>
          <p:cNvCxnSpPr/>
          <p:nvPr/>
        </p:nvCxnSpPr>
        <p:spPr bwMode="auto">
          <a:xfrm>
            <a:off x="8382000" y="2743200"/>
            <a:ext cx="38100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566" name="Line 18"/>
          <p:cNvSpPr>
            <a:spLocks noChangeShapeType="1"/>
          </p:cNvSpPr>
          <p:nvPr/>
        </p:nvSpPr>
        <p:spPr bwMode="auto">
          <a:xfrm flipV="1">
            <a:off x="8534400" y="26670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" name="Oval 42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629400" y="471904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6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8475662" y="2536825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7FA9B6-F45E-4554-8A91-ACD7D765EFA3}"/>
              </a:ext>
            </a:extLst>
          </p:cNvPr>
          <p:cNvSpPr txBox="1"/>
          <p:nvPr/>
        </p:nvSpPr>
        <p:spPr>
          <a:xfrm>
            <a:off x="6827105" y="208002"/>
            <a:ext cx="2124075" cy="530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 dirty="0"/>
              <a:t>Manny Siragusa</a:t>
            </a:r>
          </a:p>
          <a:p>
            <a:pPr>
              <a:spcBef>
                <a:spcPts val="0"/>
              </a:spcBef>
            </a:pPr>
            <a:r>
              <a:rPr lang="en-US" sz="950" dirty="0"/>
              <a:t>Leslee Moore</a:t>
            </a:r>
          </a:p>
          <a:p>
            <a:pPr>
              <a:spcBef>
                <a:spcPts val="0"/>
              </a:spcBef>
            </a:pPr>
            <a:r>
              <a:rPr lang="en-US" sz="950" dirty="0"/>
              <a:t>Ryan Koontz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055" t="3911" r="2055" b="15970"/>
          <a:stretch>
            <a:fillRect/>
          </a:stretch>
        </p:blipFill>
        <p:spPr bwMode="auto">
          <a:xfrm>
            <a:off x="2133600" y="1368425"/>
            <a:ext cx="6400800" cy="449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Civil/Mechanical –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4008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05400" y="2514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791200" y="2590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1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76800" y="3886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86400" y="2743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3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553200" y="4953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76800" y="4572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791200" y="5410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200400" y="5410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621148" y="4953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5105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2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581400" y="3657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21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866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23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8001000" y="5334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2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543800" y="3657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2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705600" y="3505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9" name="Line 27"/>
          <p:cNvSpPr>
            <a:spLocks noChangeShapeType="1"/>
          </p:cNvSpPr>
          <p:nvPr/>
        </p:nvSpPr>
        <p:spPr bwMode="auto">
          <a:xfrm flipV="1">
            <a:off x="6400800" y="27432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Line 28"/>
          <p:cNvSpPr>
            <a:spLocks noChangeShapeType="1"/>
          </p:cNvSpPr>
          <p:nvPr/>
        </p:nvSpPr>
        <p:spPr bwMode="auto">
          <a:xfrm flipH="1" flipV="1">
            <a:off x="4038600" y="25908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Line 30"/>
          <p:cNvSpPr>
            <a:spLocks noChangeShapeType="1"/>
          </p:cNvSpPr>
          <p:nvPr/>
        </p:nvSpPr>
        <p:spPr bwMode="auto">
          <a:xfrm flipH="1">
            <a:off x="4343400" y="2590800"/>
            <a:ext cx="2057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2" name="Line 31"/>
          <p:cNvSpPr>
            <a:spLocks noChangeShapeType="1"/>
          </p:cNvSpPr>
          <p:nvPr/>
        </p:nvSpPr>
        <p:spPr bwMode="auto">
          <a:xfrm>
            <a:off x="6400800" y="25908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3" name="Text Box 32"/>
          <p:cNvSpPr txBox="1">
            <a:spLocks noChangeArrowheads="1"/>
          </p:cNvSpPr>
          <p:nvPr/>
        </p:nvSpPr>
        <p:spPr bwMode="auto">
          <a:xfrm>
            <a:off x="6858000" y="2514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24604" name="Text Box 33"/>
          <p:cNvSpPr txBox="1">
            <a:spLocks noChangeArrowheads="1"/>
          </p:cNvSpPr>
          <p:nvPr/>
        </p:nvSpPr>
        <p:spPr bwMode="auto">
          <a:xfrm>
            <a:off x="3200400" y="2514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24605" name="Line 34"/>
          <p:cNvSpPr>
            <a:spLocks noChangeShapeType="1"/>
          </p:cNvSpPr>
          <p:nvPr/>
        </p:nvSpPr>
        <p:spPr bwMode="auto">
          <a:xfrm flipH="1">
            <a:off x="5715000" y="5638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6" name="Line 35"/>
          <p:cNvSpPr>
            <a:spLocks noChangeShapeType="1"/>
          </p:cNvSpPr>
          <p:nvPr/>
        </p:nvSpPr>
        <p:spPr bwMode="auto">
          <a:xfrm flipH="1">
            <a:off x="6324600" y="548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7" name="Line 36"/>
          <p:cNvSpPr>
            <a:spLocks noChangeShapeType="1"/>
          </p:cNvSpPr>
          <p:nvPr/>
        </p:nvSpPr>
        <p:spPr bwMode="auto">
          <a:xfrm flipH="1">
            <a:off x="6934200" y="548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8" name="Line 37"/>
          <p:cNvSpPr>
            <a:spLocks noChangeShapeType="1"/>
          </p:cNvSpPr>
          <p:nvPr/>
        </p:nvSpPr>
        <p:spPr bwMode="auto">
          <a:xfrm>
            <a:off x="4495800" y="2590800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9" name="Line 38"/>
          <p:cNvSpPr>
            <a:spLocks noChangeShapeType="1"/>
          </p:cNvSpPr>
          <p:nvPr/>
        </p:nvSpPr>
        <p:spPr bwMode="auto">
          <a:xfrm>
            <a:off x="6248400" y="2590800"/>
            <a:ext cx="0" cy="1066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0" name="Line 39"/>
          <p:cNvSpPr>
            <a:spLocks noChangeShapeType="1"/>
          </p:cNvSpPr>
          <p:nvPr/>
        </p:nvSpPr>
        <p:spPr bwMode="auto">
          <a:xfrm flipH="1">
            <a:off x="3200400" y="3733800"/>
            <a:ext cx="1295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1" name="Line 40"/>
          <p:cNvSpPr>
            <a:spLocks noChangeShapeType="1"/>
          </p:cNvSpPr>
          <p:nvPr/>
        </p:nvSpPr>
        <p:spPr bwMode="auto">
          <a:xfrm>
            <a:off x="3200400" y="35814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2" name="Line 41"/>
          <p:cNvSpPr>
            <a:spLocks noChangeShapeType="1"/>
          </p:cNvSpPr>
          <p:nvPr/>
        </p:nvSpPr>
        <p:spPr bwMode="auto">
          <a:xfrm>
            <a:off x="7467600" y="3505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3" name="Line 42"/>
          <p:cNvSpPr>
            <a:spLocks noChangeShapeType="1"/>
          </p:cNvSpPr>
          <p:nvPr/>
        </p:nvSpPr>
        <p:spPr bwMode="auto">
          <a:xfrm flipH="1">
            <a:off x="4343400" y="56388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4" name="Line 43"/>
          <p:cNvSpPr>
            <a:spLocks noChangeShapeType="1"/>
          </p:cNvSpPr>
          <p:nvPr/>
        </p:nvSpPr>
        <p:spPr bwMode="auto">
          <a:xfrm flipV="1">
            <a:off x="7239000" y="33528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5" name="Line 44"/>
          <p:cNvSpPr>
            <a:spLocks noChangeShapeType="1"/>
          </p:cNvSpPr>
          <p:nvPr/>
        </p:nvSpPr>
        <p:spPr bwMode="auto">
          <a:xfrm flipH="1" flipV="1">
            <a:off x="8229600" y="3200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6" name="Line 45"/>
          <p:cNvSpPr>
            <a:spLocks noChangeShapeType="1"/>
          </p:cNvSpPr>
          <p:nvPr/>
        </p:nvSpPr>
        <p:spPr bwMode="auto">
          <a:xfrm flipH="1">
            <a:off x="7620000" y="548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7" name="Line 46"/>
          <p:cNvSpPr>
            <a:spLocks noChangeShapeType="1"/>
          </p:cNvSpPr>
          <p:nvPr/>
        </p:nvSpPr>
        <p:spPr bwMode="auto">
          <a:xfrm flipH="1">
            <a:off x="8229600" y="548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8" name="Line 47"/>
          <p:cNvSpPr>
            <a:spLocks noChangeShapeType="1"/>
          </p:cNvSpPr>
          <p:nvPr/>
        </p:nvSpPr>
        <p:spPr bwMode="auto">
          <a:xfrm flipH="1">
            <a:off x="3200400" y="548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9" name="Line 48"/>
          <p:cNvSpPr>
            <a:spLocks noChangeShapeType="1"/>
          </p:cNvSpPr>
          <p:nvPr/>
        </p:nvSpPr>
        <p:spPr bwMode="auto">
          <a:xfrm flipH="1">
            <a:off x="2667000" y="548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20" name="Line 49"/>
          <p:cNvSpPr>
            <a:spLocks noChangeShapeType="1"/>
          </p:cNvSpPr>
          <p:nvPr/>
        </p:nvSpPr>
        <p:spPr bwMode="auto">
          <a:xfrm flipH="1">
            <a:off x="2057400" y="44196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21" name="Line 50"/>
          <p:cNvSpPr>
            <a:spLocks noChangeShapeType="1"/>
          </p:cNvSpPr>
          <p:nvPr/>
        </p:nvSpPr>
        <p:spPr bwMode="auto">
          <a:xfrm flipH="1" flipV="1">
            <a:off x="3200400" y="3276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4622" name="Picture 51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343400" y="2667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3" name="Picture 52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248400" y="2743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4" name="Picture 5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572000" y="5486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5" name="Picture 5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286000" y="4495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6" name="Picture 55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438400" y="5486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7" name="Picture 56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048000" y="3505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8" name="Picture 57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696200" y="5486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9" name="Picture 58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781800" y="5486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30" name="Picture 59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477000" y="5486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31" name="Picture 60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791200" y="5638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32" name="Picture 6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620000" y="3505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33" name="Picture 6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8305800" y="3505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34" name="Picture 65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6934200" y="2362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35" name="Line 68"/>
          <p:cNvSpPr>
            <a:spLocks noChangeShapeType="1"/>
          </p:cNvSpPr>
          <p:nvPr/>
        </p:nvSpPr>
        <p:spPr bwMode="auto">
          <a:xfrm flipH="1">
            <a:off x="6248400" y="36576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6" name="Line 69"/>
          <p:cNvSpPr>
            <a:spLocks noChangeShapeType="1"/>
          </p:cNvSpPr>
          <p:nvPr/>
        </p:nvSpPr>
        <p:spPr bwMode="auto">
          <a:xfrm>
            <a:off x="80010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37" name="Text Box 70"/>
          <p:cNvSpPr txBox="1">
            <a:spLocks noChangeArrowheads="1"/>
          </p:cNvSpPr>
          <p:nvPr/>
        </p:nvSpPr>
        <p:spPr bwMode="auto">
          <a:xfrm>
            <a:off x="80010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24638" name="AutoShape 76"/>
          <p:cNvSpPr>
            <a:spLocks noChangeArrowheads="1"/>
          </p:cNvSpPr>
          <p:nvPr/>
        </p:nvSpPr>
        <p:spPr bwMode="auto">
          <a:xfrm>
            <a:off x="8305800" y="1295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9" name="Text Box 77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640" name="Rectangle 78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641" name="Group 79"/>
          <p:cNvGrpSpPr>
            <a:grpSpLocks/>
          </p:cNvGrpSpPr>
          <p:nvPr/>
        </p:nvGrpSpPr>
        <p:grpSpPr bwMode="auto">
          <a:xfrm>
            <a:off x="5867400" y="3581400"/>
            <a:ext cx="381000" cy="152400"/>
            <a:chOff x="2016" y="1200"/>
            <a:chExt cx="240" cy="96"/>
          </a:xfrm>
        </p:grpSpPr>
        <p:sp>
          <p:nvSpPr>
            <p:cNvPr id="24658" name="Rectangle 80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9" name="Text Box 81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24642" name="Picture 82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6019800" y="29718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43" name="Picture 83"/>
          <p:cNvPicPr>
            <a:picLocks noChangeAspect="1" noChangeArrowheads="1"/>
          </p:cNvPicPr>
          <p:nvPr/>
        </p:nvPicPr>
        <p:blipFill>
          <a:blip r:embed="rId7" cstate="print"/>
          <a:srcRect l="18750" t="32948" r="68750" b="32658"/>
          <a:stretch>
            <a:fillRect/>
          </a:stretch>
        </p:blipFill>
        <p:spPr bwMode="auto">
          <a:xfrm>
            <a:off x="5638800" y="29718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44" name="Line 84"/>
          <p:cNvSpPr>
            <a:spLocks noChangeShapeType="1"/>
          </p:cNvSpPr>
          <p:nvPr/>
        </p:nvSpPr>
        <p:spPr bwMode="auto">
          <a:xfrm flipH="1" flipV="1">
            <a:off x="7467600" y="33528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45" name="Line 85"/>
          <p:cNvSpPr>
            <a:spLocks noChangeShapeType="1"/>
          </p:cNvSpPr>
          <p:nvPr/>
        </p:nvSpPr>
        <p:spPr bwMode="auto">
          <a:xfrm>
            <a:off x="8229600" y="3505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646" name="Picture 86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39624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47" name="Picture 8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172200" y="4343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48" name="Flowchart: Summing Junction 74"/>
          <p:cNvSpPr>
            <a:spLocks noChangeArrowheads="1"/>
          </p:cNvSpPr>
          <p:nvPr/>
        </p:nvSpPr>
        <p:spPr bwMode="auto">
          <a:xfrm>
            <a:off x="7848600" y="5562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24649" name="Text Box 35"/>
          <p:cNvSpPr txBox="1">
            <a:spLocks noChangeArrowheads="1"/>
          </p:cNvSpPr>
          <p:nvPr/>
        </p:nvSpPr>
        <p:spPr bwMode="auto">
          <a:xfrm>
            <a:off x="7696200" y="1524000"/>
            <a:ext cx="12954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from O’Harra Building</a:t>
            </a:r>
          </a:p>
        </p:txBody>
      </p:sp>
      <p:pic>
        <p:nvPicPr>
          <p:cNvPr id="24650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3000" y="55626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51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53000" y="54102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52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33528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53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48006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54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41148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55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96200" y="36576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56" name="Picture 23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8153400" y="5334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57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8400" y="35052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Rectangle 83"/>
          <p:cNvSpPr/>
          <p:nvPr/>
        </p:nvSpPr>
        <p:spPr>
          <a:xfrm>
            <a:off x="4800600" y="25146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85" name="Picture 86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1750" y="43434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2268" y="3011487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1593" y="4659312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Oval 8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9" name="Picture 8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000750" y="4075112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6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3660775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26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7475536" y="32385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357B7-030C-4941-A2FB-106510497E6F}"/>
              </a:ext>
            </a:extLst>
          </p:cNvPr>
          <p:cNvSpPr txBox="1"/>
          <p:nvPr/>
        </p:nvSpPr>
        <p:spPr>
          <a:xfrm>
            <a:off x="6827105" y="169902"/>
            <a:ext cx="2124075" cy="530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/>
              <a:t>Manny Siragusa</a:t>
            </a:r>
          </a:p>
          <a:p>
            <a:pPr>
              <a:spcBef>
                <a:spcPts val="0"/>
              </a:spcBef>
            </a:pPr>
            <a:r>
              <a:rPr lang="en-US" sz="950"/>
              <a:t>Leslee Moore</a:t>
            </a:r>
          </a:p>
          <a:p>
            <a:pPr>
              <a:spcBef>
                <a:spcPts val="0"/>
              </a:spcBef>
            </a:pPr>
            <a:r>
              <a:rPr lang="en-US" sz="950"/>
              <a:t>Ryan Koontz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Civil/Mechanical 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8315" r="14734" b="39531"/>
          <a:stretch>
            <a:fillRect/>
          </a:stretch>
        </p:blipFill>
        <p:spPr bwMode="auto">
          <a:xfrm>
            <a:off x="2747963" y="1600200"/>
            <a:ext cx="5715000" cy="3686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3434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7818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10"/>
          <p:cNvSpPr>
            <a:spLocks noChangeShapeType="1"/>
          </p:cNvSpPr>
          <p:nvPr/>
        </p:nvSpPr>
        <p:spPr bwMode="auto">
          <a:xfrm flipV="1">
            <a:off x="6629400" y="34290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11"/>
          <p:cNvSpPr>
            <a:spLocks noChangeShapeType="1"/>
          </p:cNvSpPr>
          <p:nvPr/>
        </p:nvSpPr>
        <p:spPr bwMode="auto">
          <a:xfrm flipH="1" flipV="1">
            <a:off x="3886200" y="34290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12"/>
          <p:cNvSpPr>
            <a:spLocks noChangeShapeType="1"/>
          </p:cNvSpPr>
          <p:nvPr/>
        </p:nvSpPr>
        <p:spPr bwMode="auto">
          <a:xfrm>
            <a:off x="4267200" y="32766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H="1">
            <a:off x="4267200" y="3276600"/>
            <a:ext cx="2362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Line 14"/>
          <p:cNvSpPr>
            <a:spLocks noChangeShapeType="1"/>
          </p:cNvSpPr>
          <p:nvPr/>
        </p:nvSpPr>
        <p:spPr bwMode="auto">
          <a:xfrm>
            <a:off x="6629400" y="32766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Text Box 15"/>
          <p:cNvSpPr txBox="1">
            <a:spLocks noChangeArrowheads="1"/>
          </p:cNvSpPr>
          <p:nvPr/>
        </p:nvSpPr>
        <p:spPr bwMode="auto">
          <a:xfrm>
            <a:off x="7315200" y="32004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>
            <a:off x="3124200" y="32004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pic>
        <p:nvPicPr>
          <p:cNvPr id="25613" name="Picture 17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7391400" y="2971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Line 21"/>
          <p:cNvSpPr>
            <a:spLocks noChangeShapeType="1"/>
          </p:cNvSpPr>
          <p:nvPr/>
        </p:nvSpPr>
        <p:spPr bwMode="auto">
          <a:xfrm>
            <a:off x="80010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Text Box 22"/>
          <p:cNvSpPr txBox="1">
            <a:spLocks noChangeArrowheads="1"/>
          </p:cNvSpPr>
          <p:nvPr/>
        </p:nvSpPr>
        <p:spPr bwMode="auto">
          <a:xfrm>
            <a:off x="80010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25616" name="AutoShape 28"/>
          <p:cNvSpPr>
            <a:spLocks noChangeArrowheads="1"/>
          </p:cNvSpPr>
          <p:nvPr/>
        </p:nvSpPr>
        <p:spPr bwMode="auto">
          <a:xfrm>
            <a:off x="8305800" y="1371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Text Box 29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5618" name="Rectangle 30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19" name="Picture 31"/>
          <p:cNvPicPr>
            <a:picLocks noChangeAspect="1" noChangeArrowheads="1"/>
          </p:cNvPicPr>
          <p:nvPr/>
        </p:nvPicPr>
        <p:blipFill>
          <a:blip r:embed="rId5" cstate="print"/>
          <a:srcRect l="16667" t="41618" r="70833" b="37572"/>
          <a:stretch>
            <a:fillRect/>
          </a:stretch>
        </p:blipFill>
        <p:spPr bwMode="auto">
          <a:xfrm>
            <a:off x="5791200" y="36576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0" name="Text Box 35"/>
          <p:cNvSpPr txBox="1">
            <a:spLocks noChangeArrowheads="1"/>
          </p:cNvSpPr>
          <p:nvPr/>
        </p:nvSpPr>
        <p:spPr bwMode="auto">
          <a:xfrm>
            <a:off x="7696200" y="1676400"/>
            <a:ext cx="12954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from O’Harra Building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Picture 63"/>
          <p:cNvPicPr>
            <a:picLocks noChangeAspect="1" noChangeArrowheads="1"/>
          </p:cNvPicPr>
          <p:nvPr/>
        </p:nvPicPr>
        <p:blipFill>
          <a:blip r:embed="rId6" cstate="print"/>
          <a:srcRect l="12500" t="57143" r="81250" b="35907"/>
          <a:stretch>
            <a:fillRect/>
          </a:stretch>
        </p:blipFill>
        <p:spPr bwMode="auto">
          <a:xfrm>
            <a:off x="6419850" y="3375025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3"/>
          <p:cNvPicPr>
            <a:picLocks noChangeAspect="1" noChangeArrowheads="1"/>
          </p:cNvPicPr>
          <p:nvPr/>
        </p:nvPicPr>
        <p:blipFill>
          <a:blip r:embed="rId6" cstate="print"/>
          <a:srcRect l="12500" t="57143" r="81250" b="35907"/>
          <a:stretch>
            <a:fillRect/>
          </a:stretch>
        </p:blipFill>
        <p:spPr bwMode="auto">
          <a:xfrm>
            <a:off x="4340888" y="3173413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FBB4C-C3FC-440D-9AFB-48C49DBF179F}"/>
              </a:ext>
            </a:extLst>
          </p:cNvPr>
          <p:cNvSpPr txBox="1"/>
          <p:nvPr/>
        </p:nvSpPr>
        <p:spPr>
          <a:xfrm>
            <a:off x="6827105" y="208002"/>
            <a:ext cx="2124075" cy="530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/>
              <a:t>Manny Siragusa</a:t>
            </a:r>
          </a:p>
          <a:p>
            <a:pPr>
              <a:spcBef>
                <a:spcPts val="0"/>
              </a:spcBef>
            </a:pPr>
            <a:r>
              <a:rPr lang="en-US" sz="950"/>
              <a:t>Leslee Moore</a:t>
            </a:r>
          </a:p>
          <a:p>
            <a:pPr>
              <a:spcBef>
                <a:spcPts val="0"/>
              </a:spcBef>
            </a:pPr>
            <a:r>
              <a:rPr lang="en-US" sz="950"/>
              <a:t>Ryan Koontz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286000" y="1066800"/>
            <a:ext cx="6142038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6"/>
          <p:cNvSpPr>
            <a:spLocks noChangeShapeType="1"/>
          </p:cNvSpPr>
          <p:nvPr/>
        </p:nvSpPr>
        <p:spPr bwMode="auto">
          <a:xfrm flipH="1">
            <a:off x="3124200" y="3429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4" name="Line 7"/>
          <p:cNvSpPr>
            <a:spLocks noChangeShapeType="1"/>
          </p:cNvSpPr>
          <p:nvPr/>
        </p:nvSpPr>
        <p:spPr bwMode="auto">
          <a:xfrm flipV="1">
            <a:off x="5410200" y="1600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7315200" y="3429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3962400" y="44958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 flipH="1" flipV="1">
            <a:off x="3505200" y="3429000"/>
            <a:ext cx="45720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8" name="Line 11"/>
          <p:cNvSpPr>
            <a:spLocks noChangeShapeType="1"/>
          </p:cNvSpPr>
          <p:nvPr/>
        </p:nvSpPr>
        <p:spPr bwMode="auto">
          <a:xfrm flipV="1">
            <a:off x="3505200" y="2590800"/>
            <a:ext cx="21336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Line 13"/>
          <p:cNvSpPr>
            <a:spLocks noChangeShapeType="1"/>
          </p:cNvSpPr>
          <p:nvPr/>
        </p:nvSpPr>
        <p:spPr bwMode="auto">
          <a:xfrm>
            <a:off x="5638800" y="2743200"/>
            <a:ext cx="16764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Line 14"/>
          <p:cNvSpPr>
            <a:spLocks noChangeShapeType="1"/>
          </p:cNvSpPr>
          <p:nvPr/>
        </p:nvSpPr>
        <p:spPr bwMode="auto">
          <a:xfrm flipV="1">
            <a:off x="6781800" y="3429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16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CLASSROOM BUILDING –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pic>
        <p:nvPicPr>
          <p:cNvPr id="5136" name="Picture 23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810000" y="5029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25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672655" y="5091644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26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257800" y="2133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4" name="Line 35"/>
          <p:cNvSpPr>
            <a:spLocks noChangeShapeType="1"/>
          </p:cNvSpPr>
          <p:nvPr/>
        </p:nvSpPr>
        <p:spPr bwMode="auto">
          <a:xfrm flipH="1">
            <a:off x="5410200" y="1905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6" name="Text Box 39"/>
          <p:cNvSpPr txBox="1">
            <a:spLocks noChangeArrowheads="1"/>
          </p:cNvSpPr>
          <p:nvPr/>
        </p:nvSpPr>
        <p:spPr bwMode="auto">
          <a:xfrm>
            <a:off x="2209800" y="35052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2</a:t>
            </a:r>
            <a:r>
              <a:rPr lang="en-US" sz="600" baseline="30000"/>
              <a:t>nd</a:t>
            </a:r>
            <a:r>
              <a:rPr lang="en-US" sz="600"/>
              <a:t> Floor</a:t>
            </a:r>
          </a:p>
        </p:txBody>
      </p:sp>
      <p:sp>
        <p:nvSpPr>
          <p:cNvPr id="5147" name="Text Box 40"/>
          <p:cNvSpPr txBox="1">
            <a:spLocks noChangeArrowheads="1"/>
          </p:cNvSpPr>
          <p:nvPr/>
        </p:nvSpPr>
        <p:spPr bwMode="auto">
          <a:xfrm>
            <a:off x="8001000" y="34290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2</a:t>
            </a:r>
            <a:r>
              <a:rPr lang="en-US" sz="600" baseline="30000"/>
              <a:t>nd</a:t>
            </a:r>
            <a:r>
              <a:rPr lang="en-US" sz="600"/>
              <a:t> Floor</a:t>
            </a:r>
          </a:p>
        </p:txBody>
      </p:sp>
      <p:sp>
        <p:nvSpPr>
          <p:cNvPr id="5148" name="Text Box 41"/>
          <p:cNvSpPr txBox="1">
            <a:spLocks noChangeArrowheads="1"/>
          </p:cNvSpPr>
          <p:nvPr/>
        </p:nvSpPr>
        <p:spPr bwMode="auto">
          <a:xfrm>
            <a:off x="4572000" y="10668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top of staircase</a:t>
            </a:r>
          </a:p>
        </p:txBody>
      </p:sp>
      <p:sp>
        <p:nvSpPr>
          <p:cNvPr id="5149" name="Line 42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50" name="Text Box 43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5151" name="Line 52"/>
          <p:cNvSpPr>
            <a:spLocks noChangeShapeType="1"/>
          </p:cNvSpPr>
          <p:nvPr/>
        </p:nvSpPr>
        <p:spPr bwMode="auto">
          <a:xfrm flipH="1" flipV="1">
            <a:off x="6705600" y="1905000"/>
            <a:ext cx="609600" cy="1524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4" name="Rectangle 60" descr="Light downward diagonal"/>
          <p:cNvSpPr>
            <a:spLocks noChangeArrowheads="1"/>
          </p:cNvSpPr>
          <p:nvPr/>
        </p:nvSpPr>
        <p:spPr bwMode="auto">
          <a:xfrm>
            <a:off x="3621052" y="2513012"/>
            <a:ext cx="3417924" cy="1830388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Rectangle 55" descr="Light downward diagonal"/>
          <p:cNvSpPr>
            <a:spLocks noChangeArrowheads="1"/>
          </p:cNvSpPr>
          <p:nvPr/>
        </p:nvSpPr>
        <p:spPr bwMode="auto">
          <a:xfrm>
            <a:off x="4280044" y="4352925"/>
            <a:ext cx="2152650" cy="1524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6" name="AutoShape 62" descr="Light downward diagonal"/>
          <p:cNvSpPr>
            <a:spLocks noChangeArrowheads="1"/>
          </p:cNvSpPr>
          <p:nvPr/>
        </p:nvSpPr>
        <p:spPr bwMode="auto">
          <a:xfrm rot="10800000">
            <a:off x="3657600" y="4343400"/>
            <a:ext cx="609597" cy="1524000"/>
          </a:xfrm>
          <a:prstGeom prst="rtTriangle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8" name="Rectangle 64" descr="Light downward diagonal"/>
          <p:cNvSpPr>
            <a:spLocks noChangeArrowheads="1"/>
          </p:cNvSpPr>
          <p:nvPr/>
        </p:nvSpPr>
        <p:spPr bwMode="auto">
          <a:xfrm>
            <a:off x="5486400" y="1828800"/>
            <a:ext cx="1282772" cy="685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1" name="AutoShape 67" descr="Light downward diagonal"/>
          <p:cNvSpPr>
            <a:spLocks noChangeArrowheads="1"/>
          </p:cNvSpPr>
          <p:nvPr/>
        </p:nvSpPr>
        <p:spPr bwMode="auto">
          <a:xfrm flipV="1">
            <a:off x="6432694" y="4344987"/>
            <a:ext cx="558656" cy="1446212"/>
          </a:xfrm>
          <a:prstGeom prst="rtTriangle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9" name="Rectangle 65" descr="Light downward diagonal"/>
          <p:cNvSpPr>
            <a:spLocks noChangeArrowheads="1"/>
          </p:cNvSpPr>
          <p:nvPr/>
        </p:nvSpPr>
        <p:spPr bwMode="auto">
          <a:xfrm>
            <a:off x="3886200" y="1828800"/>
            <a:ext cx="1295400" cy="685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2" name="Rectangle 68"/>
          <p:cNvSpPr>
            <a:spLocks noChangeArrowheads="1"/>
          </p:cNvSpPr>
          <p:nvPr/>
        </p:nvSpPr>
        <p:spPr bwMode="auto">
          <a:xfrm>
            <a:off x="2438400" y="2133600"/>
            <a:ext cx="152400" cy="685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3" name="AutoShape 70"/>
          <p:cNvSpPr>
            <a:spLocks noChangeArrowheads="1"/>
          </p:cNvSpPr>
          <p:nvPr/>
        </p:nvSpPr>
        <p:spPr bwMode="auto">
          <a:xfrm>
            <a:off x="7696200" y="173513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4" name="AutoShape 30"/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5" name="Flowchart: Summing Junction 44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7905714" y="173355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AutoShape 67" descr="Light downward diagonal"/>
          <p:cNvSpPr>
            <a:spLocks noChangeArrowheads="1"/>
          </p:cNvSpPr>
          <p:nvPr/>
        </p:nvSpPr>
        <p:spPr bwMode="auto">
          <a:xfrm rot="10800000" flipH="1" flipV="1">
            <a:off x="6764301" y="1828800"/>
            <a:ext cx="284200" cy="685800"/>
          </a:xfrm>
          <a:prstGeom prst="rtTriangle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67" descr="Light downward diagonal"/>
          <p:cNvSpPr>
            <a:spLocks noChangeArrowheads="1"/>
          </p:cNvSpPr>
          <p:nvPr/>
        </p:nvSpPr>
        <p:spPr bwMode="auto">
          <a:xfrm rot="10800000" flipV="1">
            <a:off x="3621052" y="1811338"/>
            <a:ext cx="284197" cy="684212"/>
          </a:xfrm>
          <a:prstGeom prst="rtTriangle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65" descr="Light downward diagonal"/>
          <p:cNvSpPr>
            <a:spLocks noChangeArrowheads="1"/>
          </p:cNvSpPr>
          <p:nvPr/>
        </p:nvSpPr>
        <p:spPr bwMode="auto">
          <a:xfrm rot="17632517">
            <a:off x="6787378" y="4045751"/>
            <a:ext cx="1357090" cy="988493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65" descr="Light downward diagonal"/>
          <p:cNvSpPr>
            <a:spLocks noChangeArrowheads="1"/>
          </p:cNvSpPr>
          <p:nvPr/>
        </p:nvSpPr>
        <p:spPr bwMode="auto">
          <a:xfrm rot="14897798">
            <a:off x="2560495" y="4055795"/>
            <a:ext cx="1317656" cy="984786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37" name="Picture 24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34000" y="4419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1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8580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7338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5" name="Picture 37"/>
          <p:cNvPicPr>
            <a:picLocks noChangeAspect="1" noChangeArrowheads="1"/>
          </p:cNvPicPr>
          <p:nvPr/>
        </p:nvPicPr>
        <p:blipFill>
          <a:blip r:embed="rId6" cstate="print"/>
          <a:srcRect l="16667" t="41618" r="70833" b="37572"/>
          <a:stretch>
            <a:fillRect/>
          </a:stretch>
        </p:blipFill>
        <p:spPr bwMode="auto">
          <a:xfrm>
            <a:off x="5715000" y="22098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3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410200" y="2057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F5983E-6BF9-45AE-B960-4ADC3EF4EA55}"/>
              </a:ext>
            </a:extLst>
          </p:cNvPr>
          <p:cNvSpPr txBox="1"/>
          <p:nvPr/>
        </p:nvSpPr>
        <p:spPr>
          <a:xfrm>
            <a:off x="6827105" y="285690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Christy Tidwell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Margaret </a:t>
            </a:r>
            <a:r>
              <a:rPr lang="en-US" sz="1000" dirty="0" err="1"/>
              <a:t>Smallbrock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3325" t="5571" r="3590" b="17113"/>
          <a:stretch>
            <a:fillRect/>
          </a:stretch>
        </p:blipFill>
        <p:spPr bwMode="auto">
          <a:xfrm>
            <a:off x="2362200" y="841375"/>
            <a:ext cx="60198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5257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886200" y="5105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10400" y="5029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104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Line 10"/>
          <p:cNvSpPr>
            <a:spLocks noChangeShapeType="1"/>
          </p:cNvSpPr>
          <p:nvPr/>
        </p:nvSpPr>
        <p:spPr bwMode="auto">
          <a:xfrm flipH="1" flipV="1">
            <a:off x="3352800" y="3352800"/>
            <a:ext cx="8382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Line 11"/>
          <p:cNvSpPr>
            <a:spLocks noChangeShapeType="1"/>
          </p:cNvSpPr>
          <p:nvPr/>
        </p:nvSpPr>
        <p:spPr bwMode="auto">
          <a:xfrm flipV="1">
            <a:off x="3352800" y="2743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3" name="Line 12"/>
          <p:cNvSpPr>
            <a:spLocks noChangeShapeType="1"/>
          </p:cNvSpPr>
          <p:nvPr/>
        </p:nvSpPr>
        <p:spPr bwMode="auto">
          <a:xfrm>
            <a:off x="3962400" y="27432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Line 13"/>
          <p:cNvSpPr>
            <a:spLocks noChangeShapeType="1"/>
          </p:cNvSpPr>
          <p:nvPr/>
        </p:nvSpPr>
        <p:spPr bwMode="auto">
          <a:xfrm flipH="1" flipV="1">
            <a:off x="6705600" y="27432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Line 14"/>
          <p:cNvSpPr>
            <a:spLocks noChangeShapeType="1"/>
          </p:cNvSpPr>
          <p:nvPr/>
        </p:nvSpPr>
        <p:spPr bwMode="auto">
          <a:xfrm flipH="1">
            <a:off x="6553200" y="3429000"/>
            <a:ext cx="762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6" name="Line 15"/>
          <p:cNvSpPr>
            <a:spLocks noChangeShapeType="1"/>
          </p:cNvSpPr>
          <p:nvPr/>
        </p:nvSpPr>
        <p:spPr bwMode="auto">
          <a:xfrm flipH="1">
            <a:off x="6096000" y="525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7" name="Line 16"/>
          <p:cNvSpPr>
            <a:spLocks noChangeShapeType="1"/>
          </p:cNvSpPr>
          <p:nvPr/>
        </p:nvSpPr>
        <p:spPr bwMode="auto">
          <a:xfrm>
            <a:off x="4191000" y="5257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8" name="Line 17"/>
          <p:cNvSpPr>
            <a:spLocks noChangeShapeType="1"/>
          </p:cNvSpPr>
          <p:nvPr/>
        </p:nvSpPr>
        <p:spPr bwMode="auto">
          <a:xfrm>
            <a:off x="4724400" y="5257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9" name="Line 18"/>
          <p:cNvSpPr>
            <a:spLocks noChangeShapeType="1"/>
          </p:cNvSpPr>
          <p:nvPr/>
        </p:nvSpPr>
        <p:spPr bwMode="auto">
          <a:xfrm>
            <a:off x="4953000" y="5486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0" name="Line 19"/>
          <p:cNvSpPr>
            <a:spLocks noChangeShapeType="1"/>
          </p:cNvSpPr>
          <p:nvPr/>
        </p:nvSpPr>
        <p:spPr bwMode="auto">
          <a:xfrm flipV="1">
            <a:off x="5867400" y="5257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1" name="Line 20"/>
          <p:cNvSpPr>
            <a:spLocks noChangeShapeType="1"/>
          </p:cNvSpPr>
          <p:nvPr/>
        </p:nvSpPr>
        <p:spPr bwMode="auto">
          <a:xfrm flipV="1">
            <a:off x="5410200" y="2514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2" name="Line 21"/>
          <p:cNvSpPr>
            <a:spLocks noChangeShapeType="1"/>
          </p:cNvSpPr>
          <p:nvPr/>
        </p:nvSpPr>
        <p:spPr bwMode="auto">
          <a:xfrm>
            <a:off x="5410200" y="2514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3" name="Line 22"/>
          <p:cNvSpPr>
            <a:spLocks noChangeShapeType="1"/>
          </p:cNvSpPr>
          <p:nvPr/>
        </p:nvSpPr>
        <p:spPr bwMode="auto">
          <a:xfrm flipV="1">
            <a:off x="5638800" y="2057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4" name="Line 23"/>
          <p:cNvSpPr>
            <a:spLocks noChangeShapeType="1"/>
          </p:cNvSpPr>
          <p:nvPr/>
        </p:nvSpPr>
        <p:spPr bwMode="auto">
          <a:xfrm flipH="1">
            <a:off x="52578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5" name="Line 24"/>
          <p:cNvSpPr>
            <a:spLocks noChangeShapeType="1"/>
          </p:cNvSpPr>
          <p:nvPr/>
        </p:nvSpPr>
        <p:spPr bwMode="auto">
          <a:xfrm flipV="1">
            <a:off x="5257800" y="1066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6" name="Line 25"/>
          <p:cNvSpPr>
            <a:spLocks noChangeShapeType="1"/>
          </p:cNvSpPr>
          <p:nvPr/>
        </p:nvSpPr>
        <p:spPr bwMode="auto">
          <a:xfrm flipH="1">
            <a:off x="5410200" y="5486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67" name="Line 26"/>
          <p:cNvSpPr>
            <a:spLocks noChangeShapeType="1"/>
          </p:cNvSpPr>
          <p:nvPr/>
        </p:nvSpPr>
        <p:spPr bwMode="auto">
          <a:xfrm flipV="1">
            <a:off x="5257800" y="914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68" name="Line 27"/>
          <p:cNvSpPr>
            <a:spLocks noChangeShapeType="1"/>
          </p:cNvSpPr>
          <p:nvPr/>
        </p:nvSpPr>
        <p:spPr bwMode="auto">
          <a:xfrm flipV="1">
            <a:off x="6781800" y="25908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169" name="Picture 28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5486400" y="5638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29"/>
          <p:cNvPicPr>
            <a:picLocks noChangeAspect="1" noChangeArrowheads="1"/>
          </p:cNvPicPr>
          <p:nvPr/>
        </p:nvPicPr>
        <p:blipFill>
          <a:blip r:embed="rId5" cstate="print"/>
          <a:srcRect l="12500" t="57143" r="81250" b="35907"/>
          <a:stretch>
            <a:fillRect/>
          </a:stretch>
        </p:blipFill>
        <p:spPr bwMode="auto">
          <a:xfrm>
            <a:off x="5181600" y="1143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30"/>
          <p:cNvPicPr>
            <a:picLocks noChangeAspect="1" noChangeArrowheads="1"/>
          </p:cNvPicPr>
          <p:nvPr/>
        </p:nvPicPr>
        <p:blipFill>
          <a:blip r:embed="rId5" cstate="print"/>
          <a:srcRect l="12500" t="57143" r="81250" b="35907"/>
          <a:stretch>
            <a:fillRect/>
          </a:stretch>
        </p:blipFill>
        <p:spPr bwMode="auto">
          <a:xfrm>
            <a:off x="3810000" y="2514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31"/>
          <p:cNvPicPr>
            <a:picLocks noChangeAspect="1" noChangeArrowheads="1"/>
          </p:cNvPicPr>
          <p:nvPr/>
        </p:nvPicPr>
        <p:blipFill>
          <a:blip r:embed="rId5" cstate="print"/>
          <a:srcRect l="12500" t="57143" r="81250" b="35907"/>
          <a:stretch>
            <a:fillRect/>
          </a:stretch>
        </p:blipFill>
        <p:spPr bwMode="auto">
          <a:xfrm>
            <a:off x="6781800" y="2514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3" name="Rectangle 33" descr="Light downward diagonal"/>
          <p:cNvSpPr>
            <a:spLocks noChangeArrowheads="1"/>
          </p:cNvSpPr>
          <p:nvPr/>
        </p:nvSpPr>
        <p:spPr bwMode="auto">
          <a:xfrm>
            <a:off x="4191000" y="3276600"/>
            <a:ext cx="2362200" cy="1828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74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5257800" y="2133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5" name="Line 40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76" name="Text Box 41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6177" name="Text Box 42"/>
          <p:cNvSpPr txBox="1">
            <a:spLocks noChangeArrowheads="1"/>
          </p:cNvSpPr>
          <p:nvPr/>
        </p:nvSpPr>
        <p:spPr bwMode="auto">
          <a:xfrm>
            <a:off x="5867400" y="8382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staircase</a:t>
            </a:r>
          </a:p>
        </p:txBody>
      </p:sp>
      <p:sp>
        <p:nvSpPr>
          <p:cNvPr id="6178" name="Text Box 43"/>
          <p:cNvSpPr txBox="1">
            <a:spLocks noChangeArrowheads="1"/>
          </p:cNvSpPr>
          <p:nvPr/>
        </p:nvSpPr>
        <p:spPr bwMode="auto">
          <a:xfrm>
            <a:off x="2667000" y="60198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CLASSROOM BUILDING –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pic>
        <p:nvPicPr>
          <p:cNvPr id="6179" name="Picture 47"/>
          <p:cNvPicPr>
            <a:picLocks noChangeAspect="1" noChangeArrowheads="1"/>
          </p:cNvPicPr>
          <p:nvPr/>
        </p:nvPicPr>
        <p:blipFill>
          <a:blip r:embed="rId6" cstate="print"/>
          <a:srcRect l="18750" t="32948" r="68750" b="32658"/>
          <a:stretch>
            <a:fillRect/>
          </a:stretch>
        </p:blipFill>
        <p:spPr bwMode="auto">
          <a:xfrm>
            <a:off x="4953000" y="18288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0" name="Picture 48"/>
          <p:cNvPicPr>
            <a:picLocks noChangeAspect="1" noChangeArrowheads="1"/>
          </p:cNvPicPr>
          <p:nvPr/>
        </p:nvPicPr>
        <p:blipFill>
          <a:blip r:embed="rId7" cstate="print"/>
          <a:srcRect l="18750" t="34105" r="68750" b="29190"/>
          <a:stretch>
            <a:fillRect/>
          </a:stretch>
        </p:blipFill>
        <p:spPr bwMode="auto">
          <a:xfrm>
            <a:off x="5715000" y="18288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81" name="Group 49"/>
          <p:cNvGrpSpPr>
            <a:grpSpLocks/>
          </p:cNvGrpSpPr>
          <p:nvPr/>
        </p:nvGrpSpPr>
        <p:grpSpPr bwMode="auto">
          <a:xfrm>
            <a:off x="3429000" y="4953000"/>
            <a:ext cx="381000" cy="152400"/>
            <a:chOff x="2016" y="1200"/>
            <a:chExt cx="240" cy="96"/>
          </a:xfrm>
        </p:grpSpPr>
        <p:sp>
          <p:nvSpPr>
            <p:cNvPr id="6189" name="Rectangle 50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51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6182" name="Picture 5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5814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3" name="Line 54"/>
          <p:cNvSpPr>
            <a:spLocks noChangeShapeType="1"/>
          </p:cNvSpPr>
          <p:nvPr/>
        </p:nvSpPr>
        <p:spPr bwMode="auto">
          <a:xfrm flipH="1" flipV="1">
            <a:off x="3429000" y="2590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184" name="Picture 55"/>
          <p:cNvPicPr>
            <a:picLocks noChangeAspect="1" noChangeArrowheads="1"/>
          </p:cNvPicPr>
          <p:nvPr/>
        </p:nvPicPr>
        <p:blipFill>
          <a:blip r:embed="rId5" cstate="print"/>
          <a:srcRect l="12500" t="57143" r="81250" b="35907"/>
          <a:stretch>
            <a:fillRect/>
          </a:stretch>
        </p:blipFill>
        <p:spPr bwMode="auto">
          <a:xfrm>
            <a:off x="5105400" y="5638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5" name="Rectangle 56" descr="Light downward diagonal"/>
          <p:cNvSpPr>
            <a:spLocks noChangeArrowheads="1"/>
          </p:cNvSpPr>
          <p:nvPr/>
        </p:nvSpPr>
        <p:spPr bwMode="auto">
          <a:xfrm>
            <a:off x="5562600" y="1295400"/>
            <a:ext cx="3048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57" descr="Light downward diagonal"/>
          <p:cNvSpPr>
            <a:spLocks noChangeArrowheads="1"/>
          </p:cNvSpPr>
          <p:nvPr/>
        </p:nvSpPr>
        <p:spPr bwMode="auto">
          <a:xfrm>
            <a:off x="4838700" y="1295400"/>
            <a:ext cx="3429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88" name="Picture 60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35052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6781800" y="31242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48" name="AutoShape 70"/>
          <p:cNvSpPr>
            <a:spLocks noChangeArrowheads="1"/>
          </p:cNvSpPr>
          <p:nvPr/>
        </p:nvSpPr>
        <p:spPr bwMode="auto">
          <a:xfrm>
            <a:off x="7793892" y="1735138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8047038" y="170362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D3070-28D5-47E6-99F7-F88C659919E1}"/>
              </a:ext>
            </a:extLst>
          </p:cNvPr>
          <p:cNvSpPr txBox="1"/>
          <p:nvPr/>
        </p:nvSpPr>
        <p:spPr>
          <a:xfrm>
            <a:off x="6827105" y="285690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Christy Tidwell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Margaret </a:t>
            </a:r>
            <a:r>
              <a:rPr lang="en-US" sz="1000" dirty="0" err="1"/>
              <a:t>Smallbrock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 cstate="print">
            <a:lum bright="-2000"/>
            <a:grayscl/>
          </a:blip>
          <a:srcRect l="2399" t="14992" b="21106"/>
          <a:stretch>
            <a:fillRect/>
          </a:stretch>
        </p:blipFill>
        <p:spPr bwMode="auto">
          <a:xfrm>
            <a:off x="2058988" y="1143000"/>
            <a:ext cx="6551612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Line 5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>
            <a:off x="2819400" y="4114800"/>
            <a:ext cx="381000" cy="1066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 flipV="1">
            <a:off x="3200400" y="4953000"/>
            <a:ext cx="190500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 flipV="1">
            <a:off x="5105400" y="4648200"/>
            <a:ext cx="68580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10"/>
          <p:cNvSpPr>
            <a:spLocks noChangeShapeType="1"/>
          </p:cNvSpPr>
          <p:nvPr/>
        </p:nvSpPr>
        <p:spPr bwMode="auto">
          <a:xfrm>
            <a:off x="5791200" y="4648200"/>
            <a:ext cx="1676400" cy="533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11"/>
          <p:cNvSpPr>
            <a:spLocks noChangeShapeType="1"/>
          </p:cNvSpPr>
          <p:nvPr/>
        </p:nvSpPr>
        <p:spPr bwMode="auto">
          <a:xfrm flipV="1">
            <a:off x="7467600" y="4114800"/>
            <a:ext cx="381000" cy="1066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8" name="Line 12"/>
          <p:cNvSpPr>
            <a:spLocks noChangeShapeType="1"/>
          </p:cNvSpPr>
          <p:nvPr/>
        </p:nvSpPr>
        <p:spPr bwMode="auto">
          <a:xfrm flipH="1" flipV="1">
            <a:off x="6705600" y="3581400"/>
            <a:ext cx="1143000" cy="533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13"/>
          <p:cNvSpPr>
            <a:spLocks noChangeShapeType="1"/>
          </p:cNvSpPr>
          <p:nvPr/>
        </p:nvSpPr>
        <p:spPr bwMode="auto">
          <a:xfrm flipH="1" flipV="1">
            <a:off x="6553200" y="2819400"/>
            <a:ext cx="152400" cy="762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0" name="Line 14"/>
          <p:cNvSpPr>
            <a:spLocks noChangeShapeType="1"/>
          </p:cNvSpPr>
          <p:nvPr/>
        </p:nvSpPr>
        <p:spPr bwMode="auto">
          <a:xfrm>
            <a:off x="5410200" y="2819400"/>
            <a:ext cx="1219200" cy="457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1" name="Line 15"/>
          <p:cNvSpPr>
            <a:spLocks noChangeShapeType="1"/>
          </p:cNvSpPr>
          <p:nvPr/>
        </p:nvSpPr>
        <p:spPr bwMode="auto">
          <a:xfrm flipV="1">
            <a:off x="2819400" y="3581400"/>
            <a:ext cx="1143000" cy="533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Line 16"/>
          <p:cNvSpPr>
            <a:spLocks noChangeShapeType="1"/>
          </p:cNvSpPr>
          <p:nvPr/>
        </p:nvSpPr>
        <p:spPr bwMode="auto">
          <a:xfrm flipV="1">
            <a:off x="4038600" y="2819400"/>
            <a:ext cx="1295400" cy="457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3" name="Line 17"/>
          <p:cNvSpPr>
            <a:spLocks noChangeShapeType="1"/>
          </p:cNvSpPr>
          <p:nvPr/>
        </p:nvSpPr>
        <p:spPr bwMode="auto">
          <a:xfrm flipV="1">
            <a:off x="3943350" y="2819400"/>
            <a:ext cx="152400" cy="762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4" name="Line 18"/>
          <p:cNvSpPr>
            <a:spLocks noChangeShapeType="1"/>
          </p:cNvSpPr>
          <p:nvPr/>
        </p:nvSpPr>
        <p:spPr bwMode="auto">
          <a:xfrm flipH="1" flipV="1">
            <a:off x="2971800" y="3733800"/>
            <a:ext cx="4572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5" name="Line 19"/>
          <p:cNvSpPr>
            <a:spLocks noChangeShapeType="1"/>
          </p:cNvSpPr>
          <p:nvPr/>
        </p:nvSpPr>
        <p:spPr bwMode="auto">
          <a:xfrm flipV="1">
            <a:off x="7239000" y="3733800"/>
            <a:ext cx="3810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6" name="Line 20"/>
          <p:cNvSpPr>
            <a:spLocks noChangeShapeType="1"/>
          </p:cNvSpPr>
          <p:nvPr/>
        </p:nvSpPr>
        <p:spPr bwMode="auto">
          <a:xfrm flipH="1" flipV="1">
            <a:off x="4800600" y="2562224"/>
            <a:ext cx="152400" cy="3809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7" name="Line 21"/>
          <p:cNvSpPr>
            <a:spLocks noChangeShapeType="1"/>
          </p:cNvSpPr>
          <p:nvPr/>
        </p:nvSpPr>
        <p:spPr bwMode="auto">
          <a:xfrm flipV="1">
            <a:off x="5638800" y="2514599"/>
            <a:ext cx="152400" cy="3809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188" name="Picture 2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733800" y="3429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23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629400" y="4800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2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781800" y="3352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886200" y="4800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2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572000" y="2133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6" name="Rectangle 31" descr="Light downward diagonal"/>
          <p:cNvSpPr>
            <a:spLocks noChangeArrowheads="1"/>
          </p:cNvSpPr>
          <p:nvPr/>
        </p:nvSpPr>
        <p:spPr bwMode="auto">
          <a:xfrm>
            <a:off x="1981200" y="762000"/>
            <a:ext cx="25908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7" name="Text Box 33"/>
          <p:cNvSpPr txBox="1">
            <a:spLocks noChangeArrowheads="1"/>
          </p:cNvSpPr>
          <p:nvPr/>
        </p:nvSpPr>
        <p:spPr bwMode="auto">
          <a:xfrm>
            <a:off x="5486400" y="22860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2</a:t>
            </a:r>
            <a:r>
              <a:rPr lang="en-US" sz="600" baseline="30000"/>
              <a:t>nd</a:t>
            </a:r>
            <a:r>
              <a:rPr lang="en-US" sz="600"/>
              <a:t> Floor</a:t>
            </a:r>
          </a:p>
        </p:txBody>
      </p:sp>
      <p:sp>
        <p:nvSpPr>
          <p:cNvPr id="7198" name="Text Box 34"/>
          <p:cNvSpPr txBox="1">
            <a:spLocks noChangeArrowheads="1"/>
          </p:cNvSpPr>
          <p:nvPr/>
        </p:nvSpPr>
        <p:spPr bwMode="auto">
          <a:xfrm>
            <a:off x="7696200" y="3657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2</a:t>
            </a:r>
            <a:r>
              <a:rPr lang="en-US" sz="600" baseline="30000"/>
              <a:t>nd</a:t>
            </a:r>
            <a:r>
              <a:rPr lang="en-US" sz="600"/>
              <a:t> Floor</a:t>
            </a:r>
          </a:p>
        </p:txBody>
      </p:sp>
      <p:sp>
        <p:nvSpPr>
          <p:cNvPr id="7199" name="Text Box 35"/>
          <p:cNvSpPr txBox="1">
            <a:spLocks noChangeArrowheads="1"/>
          </p:cNvSpPr>
          <p:nvPr/>
        </p:nvSpPr>
        <p:spPr bwMode="auto">
          <a:xfrm>
            <a:off x="2514600" y="35814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2</a:t>
            </a:r>
            <a:r>
              <a:rPr lang="en-US" sz="600" baseline="30000"/>
              <a:t>nd</a:t>
            </a:r>
            <a:r>
              <a:rPr lang="en-US" sz="600"/>
              <a:t> Floor</a:t>
            </a:r>
          </a:p>
        </p:txBody>
      </p:sp>
      <p:sp>
        <p:nvSpPr>
          <p:cNvPr id="7200" name="Text Box 36"/>
          <p:cNvSpPr txBox="1">
            <a:spLocks noChangeArrowheads="1"/>
          </p:cNvSpPr>
          <p:nvPr/>
        </p:nvSpPr>
        <p:spPr bwMode="auto">
          <a:xfrm>
            <a:off x="4648200" y="22860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2</a:t>
            </a:r>
            <a:r>
              <a:rPr lang="en-US" sz="600" baseline="30000"/>
              <a:t>nd</a:t>
            </a:r>
            <a:r>
              <a:rPr lang="en-US" sz="600"/>
              <a:t> Floor</a:t>
            </a:r>
          </a:p>
        </p:txBody>
      </p:sp>
      <p:sp>
        <p:nvSpPr>
          <p:cNvPr id="7201" name="Text Box 38"/>
          <p:cNvSpPr txBox="1">
            <a:spLocks noChangeArrowheads="1"/>
          </p:cNvSpPr>
          <p:nvPr/>
        </p:nvSpPr>
        <p:spPr bwMode="auto">
          <a:xfrm>
            <a:off x="2286000" y="594360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CLASSROOM BUILDING 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pic>
        <p:nvPicPr>
          <p:cNvPr id="7202" name="Picture 41"/>
          <p:cNvPicPr>
            <a:picLocks noChangeAspect="1" noChangeArrowheads="1"/>
          </p:cNvPicPr>
          <p:nvPr/>
        </p:nvPicPr>
        <p:blipFill>
          <a:blip r:embed="rId4" cstate="print"/>
          <a:srcRect l="18750" t="32948" r="68750" b="32658"/>
          <a:stretch>
            <a:fillRect/>
          </a:stretch>
        </p:blipFill>
        <p:spPr bwMode="auto">
          <a:xfrm>
            <a:off x="4953000" y="1600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3" name="Picture 42"/>
          <p:cNvPicPr>
            <a:picLocks noChangeAspect="1" noChangeArrowheads="1"/>
          </p:cNvPicPr>
          <p:nvPr/>
        </p:nvPicPr>
        <p:blipFill>
          <a:blip r:embed="rId5" cstate="print"/>
          <a:srcRect l="18750" t="34105" r="68750" b="29190"/>
          <a:stretch>
            <a:fillRect/>
          </a:stretch>
        </p:blipFill>
        <p:spPr bwMode="auto">
          <a:xfrm>
            <a:off x="55626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4" name="Line 43"/>
          <p:cNvSpPr>
            <a:spLocks noChangeShapeType="1"/>
          </p:cNvSpPr>
          <p:nvPr/>
        </p:nvSpPr>
        <p:spPr bwMode="auto">
          <a:xfrm flipH="1">
            <a:off x="2514600" y="1981200"/>
            <a:ext cx="609600" cy="1447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5" name="Line 44"/>
          <p:cNvSpPr>
            <a:spLocks noChangeShapeType="1"/>
          </p:cNvSpPr>
          <p:nvPr/>
        </p:nvSpPr>
        <p:spPr bwMode="auto">
          <a:xfrm>
            <a:off x="2514600" y="34290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207" name="Picture 4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5181600" y="2286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8" name="Line 47"/>
          <p:cNvSpPr>
            <a:spLocks noChangeShapeType="1"/>
          </p:cNvSpPr>
          <p:nvPr/>
        </p:nvSpPr>
        <p:spPr bwMode="auto">
          <a:xfrm flipH="1">
            <a:off x="6477000" y="1905000"/>
            <a:ext cx="30480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9" name="Line 48"/>
          <p:cNvSpPr>
            <a:spLocks noChangeShapeType="1"/>
          </p:cNvSpPr>
          <p:nvPr/>
        </p:nvSpPr>
        <p:spPr bwMode="auto">
          <a:xfrm>
            <a:off x="6477000" y="2209800"/>
            <a:ext cx="76200" cy="609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10" name="Text Box 49"/>
          <p:cNvSpPr txBox="1">
            <a:spLocks noChangeArrowheads="1"/>
          </p:cNvSpPr>
          <p:nvPr/>
        </p:nvSpPr>
        <p:spPr bwMode="auto">
          <a:xfrm>
            <a:off x="2057400" y="838200"/>
            <a:ext cx="2438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and second floor maps.</a:t>
            </a:r>
          </a:p>
        </p:txBody>
      </p:sp>
      <p:sp>
        <p:nvSpPr>
          <p:cNvPr id="44" name="AutoShape 70"/>
          <p:cNvSpPr>
            <a:spLocks noChangeArrowheads="1"/>
          </p:cNvSpPr>
          <p:nvPr/>
        </p:nvSpPr>
        <p:spPr bwMode="auto">
          <a:xfrm>
            <a:off x="7746267" y="1676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7940675" y="1644882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93290-332D-42BC-8AC5-9256A7EDD0AB}"/>
              </a:ext>
            </a:extLst>
          </p:cNvPr>
          <p:cNvSpPr txBox="1"/>
          <p:nvPr/>
        </p:nvSpPr>
        <p:spPr>
          <a:xfrm>
            <a:off x="6827105" y="285690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Christy Tidwell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Margaret </a:t>
            </a:r>
            <a:r>
              <a:rPr lang="en-US" sz="1000" dirty="0" err="1"/>
              <a:t>Smallbrock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 cstate="print"/>
          <a:srcRect l="33972" t="20480"/>
          <a:stretch>
            <a:fillRect/>
          </a:stretch>
        </p:blipFill>
        <p:spPr bwMode="auto">
          <a:xfrm rot="-5400000">
            <a:off x="3513931" y="677069"/>
            <a:ext cx="3411538" cy="571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864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Computational Mechanics - 1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5847" name="Line 29"/>
          <p:cNvSpPr>
            <a:spLocks noChangeShapeType="1"/>
          </p:cNvSpPr>
          <p:nvPr/>
        </p:nvSpPr>
        <p:spPr bwMode="auto">
          <a:xfrm flipH="1">
            <a:off x="4800600" y="33528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Line 30"/>
          <p:cNvSpPr>
            <a:spLocks noChangeShapeType="1"/>
          </p:cNvSpPr>
          <p:nvPr/>
        </p:nvSpPr>
        <p:spPr bwMode="auto">
          <a:xfrm flipH="1">
            <a:off x="4800600" y="3352800"/>
            <a:ext cx="0" cy="1295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9" name="Line 31"/>
          <p:cNvSpPr>
            <a:spLocks noChangeShapeType="1"/>
          </p:cNvSpPr>
          <p:nvPr/>
        </p:nvSpPr>
        <p:spPr bwMode="auto">
          <a:xfrm flipH="1">
            <a:off x="3962400" y="46482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0" name="Line 33"/>
          <p:cNvSpPr>
            <a:spLocks noChangeShapeType="1"/>
          </p:cNvSpPr>
          <p:nvPr/>
        </p:nvSpPr>
        <p:spPr bwMode="auto">
          <a:xfrm flipH="1" flipV="1">
            <a:off x="3962400" y="41148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Line 37"/>
          <p:cNvSpPr>
            <a:spLocks noChangeShapeType="1"/>
          </p:cNvSpPr>
          <p:nvPr/>
        </p:nvSpPr>
        <p:spPr bwMode="auto">
          <a:xfrm flipH="1">
            <a:off x="6781800" y="2286000"/>
            <a:ext cx="0" cy="1066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Line 38"/>
          <p:cNvSpPr>
            <a:spLocks noChangeShapeType="1"/>
          </p:cNvSpPr>
          <p:nvPr/>
        </p:nvSpPr>
        <p:spPr bwMode="auto">
          <a:xfrm flipV="1">
            <a:off x="6781800" y="1981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3" name="Line 39"/>
          <p:cNvSpPr>
            <a:spLocks noChangeShapeType="1"/>
          </p:cNvSpPr>
          <p:nvPr/>
        </p:nvSpPr>
        <p:spPr bwMode="auto">
          <a:xfrm flipH="1" flipV="1">
            <a:off x="3962400" y="3886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5854" name="Picture 40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733800" y="4267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41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629400" y="2209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42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5715000" y="3505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43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7010400" y="29718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44"/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2895600" y="4038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Rectangle 46" descr="Light downward diagonal"/>
          <p:cNvSpPr>
            <a:spLocks noChangeArrowheads="1"/>
          </p:cNvSpPr>
          <p:nvPr/>
        </p:nvSpPr>
        <p:spPr bwMode="auto">
          <a:xfrm>
            <a:off x="4648200" y="3200400"/>
            <a:ext cx="2590800" cy="228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Rectangle 47" descr="Light downward diagonal"/>
          <p:cNvSpPr>
            <a:spLocks noChangeArrowheads="1"/>
          </p:cNvSpPr>
          <p:nvPr/>
        </p:nvSpPr>
        <p:spPr bwMode="auto">
          <a:xfrm>
            <a:off x="4648200" y="3429000"/>
            <a:ext cx="304800" cy="1371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Rectangle 48" descr="Light downward diagonal"/>
          <p:cNvSpPr>
            <a:spLocks noChangeArrowheads="1"/>
          </p:cNvSpPr>
          <p:nvPr/>
        </p:nvSpPr>
        <p:spPr bwMode="auto">
          <a:xfrm>
            <a:off x="5562600" y="3429000"/>
            <a:ext cx="304800" cy="381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Rectangle 49" descr="Light downward diagonal"/>
          <p:cNvSpPr>
            <a:spLocks noChangeArrowheads="1"/>
          </p:cNvSpPr>
          <p:nvPr/>
        </p:nvSpPr>
        <p:spPr bwMode="auto">
          <a:xfrm>
            <a:off x="6858000" y="2819400"/>
            <a:ext cx="381000" cy="381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AutoShape 54"/>
          <p:cNvSpPr>
            <a:spLocks noChangeArrowheads="1"/>
          </p:cNvSpPr>
          <p:nvPr/>
        </p:nvSpPr>
        <p:spPr bwMode="auto">
          <a:xfrm>
            <a:off x="7467600" y="1295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Rectangle 56"/>
          <p:cNvSpPr>
            <a:spLocks noChangeArrowheads="1"/>
          </p:cNvSpPr>
          <p:nvPr/>
        </p:nvSpPr>
        <p:spPr bwMode="auto">
          <a:xfrm>
            <a:off x="4267200" y="2743200"/>
            <a:ext cx="3810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65" name="Rectangle 57"/>
          <p:cNvSpPr>
            <a:spLocks noChangeArrowheads="1"/>
          </p:cNvSpPr>
          <p:nvPr/>
        </p:nvSpPr>
        <p:spPr bwMode="auto">
          <a:xfrm>
            <a:off x="4724400" y="27432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66" name="Rectangle 58"/>
          <p:cNvSpPr>
            <a:spLocks noChangeArrowheads="1"/>
          </p:cNvSpPr>
          <p:nvPr/>
        </p:nvSpPr>
        <p:spPr bwMode="auto">
          <a:xfrm>
            <a:off x="5257800" y="27432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67" name="Rectangle 59"/>
          <p:cNvSpPr>
            <a:spLocks noChangeArrowheads="1"/>
          </p:cNvSpPr>
          <p:nvPr/>
        </p:nvSpPr>
        <p:spPr bwMode="auto">
          <a:xfrm>
            <a:off x="5715000" y="27432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68" name="Rectangle 60"/>
          <p:cNvSpPr>
            <a:spLocks noChangeArrowheads="1"/>
          </p:cNvSpPr>
          <p:nvPr/>
        </p:nvSpPr>
        <p:spPr bwMode="auto">
          <a:xfrm>
            <a:off x="7239000" y="22860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69" name="Rectangle 61"/>
          <p:cNvSpPr>
            <a:spLocks noChangeArrowheads="1"/>
          </p:cNvSpPr>
          <p:nvPr/>
        </p:nvSpPr>
        <p:spPr bwMode="auto">
          <a:xfrm>
            <a:off x="7391400" y="28194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0" name="Rectangle 62"/>
          <p:cNvSpPr>
            <a:spLocks noChangeArrowheads="1"/>
          </p:cNvSpPr>
          <p:nvPr/>
        </p:nvSpPr>
        <p:spPr bwMode="auto">
          <a:xfrm>
            <a:off x="7010400" y="41910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1" name="Rectangle 63"/>
          <p:cNvSpPr>
            <a:spLocks noChangeArrowheads="1"/>
          </p:cNvSpPr>
          <p:nvPr/>
        </p:nvSpPr>
        <p:spPr bwMode="auto">
          <a:xfrm>
            <a:off x="6019800" y="40386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2" name="Rectangle 64"/>
          <p:cNvSpPr>
            <a:spLocks noChangeArrowheads="1"/>
          </p:cNvSpPr>
          <p:nvPr/>
        </p:nvSpPr>
        <p:spPr bwMode="auto">
          <a:xfrm>
            <a:off x="5486400" y="44196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3" name="Rectangle 65"/>
          <p:cNvSpPr>
            <a:spLocks noChangeArrowheads="1"/>
          </p:cNvSpPr>
          <p:nvPr/>
        </p:nvSpPr>
        <p:spPr bwMode="auto">
          <a:xfrm>
            <a:off x="4191000" y="3200400"/>
            <a:ext cx="3048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4" name="Rectangle 66"/>
          <p:cNvSpPr>
            <a:spLocks noChangeArrowheads="1"/>
          </p:cNvSpPr>
          <p:nvPr/>
        </p:nvSpPr>
        <p:spPr bwMode="auto">
          <a:xfrm>
            <a:off x="4191000" y="36576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5" name="Rectangle 67"/>
          <p:cNvSpPr>
            <a:spLocks noChangeArrowheads="1"/>
          </p:cNvSpPr>
          <p:nvPr/>
        </p:nvSpPr>
        <p:spPr bwMode="auto">
          <a:xfrm>
            <a:off x="5334000" y="45720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6" name="Rectangle 68"/>
          <p:cNvSpPr>
            <a:spLocks noChangeArrowheads="1"/>
          </p:cNvSpPr>
          <p:nvPr/>
        </p:nvSpPr>
        <p:spPr bwMode="auto">
          <a:xfrm>
            <a:off x="4191000" y="3886200"/>
            <a:ext cx="3048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7" name="Rectangle 69"/>
          <p:cNvSpPr>
            <a:spLocks noChangeArrowheads="1"/>
          </p:cNvSpPr>
          <p:nvPr/>
        </p:nvSpPr>
        <p:spPr bwMode="auto">
          <a:xfrm>
            <a:off x="4191000" y="4267200"/>
            <a:ext cx="3810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5878" name="Rectangle 70"/>
          <p:cNvSpPr>
            <a:spLocks noChangeArrowheads="1"/>
          </p:cNvSpPr>
          <p:nvPr/>
        </p:nvSpPr>
        <p:spPr bwMode="auto">
          <a:xfrm>
            <a:off x="5029200" y="36576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pic>
        <p:nvPicPr>
          <p:cNvPr id="35879" name="Picture 71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3810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80" name="Text Box 35"/>
          <p:cNvSpPr txBox="1">
            <a:spLocks noChangeArrowheads="1"/>
          </p:cNvSpPr>
          <p:nvPr/>
        </p:nvSpPr>
        <p:spPr bwMode="auto">
          <a:xfrm>
            <a:off x="6934200" y="1524000"/>
            <a:ext cx="12954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from O’Harra Building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562600" y="32004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Picture 44">
            <a:extLst>
              <a:ext uri="{FF2B5EF4-FFF2-40B4-BE49-F238E27FC236}">
                <a16:creationId xmlns:a16="http://schemas.microsoft.com/office/drawing/2014/main" id="{1D64A8AD-29D8-4FFA-948C-2DB33A96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3836987" y="4038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6DA75-D09D-4D06-B334-C10EEF3BA9FD}"/>
              </a:ext>
            </a:extLst>
          </p:cNvPr>
          <p:cNvSpPr txBox="1"/>
          <p:nvPr/>
        </p:nvSpPr>
        <p:spPr>
          <a:xfrm>
            <a:off x="6827105" y="208002"/>
            <a:ext cx="2124075" cy="530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/>
              <a:t>Manny Siragusa</a:t>
            </a:r>
          </a:p>
          <a:p>
            <a:pPr>
              <a:spcBef>
                <a:spcPts val="0"/>
              </a:spcBef>
            </a:pPr>
            <a:r>
              <a:rPr lang="en-US" sz="950"/>
              <a:t>Leslee Moore</a:t>
            </a:r>
          </a:p>
          <a:p>
            <a:pPr>
              <a:spcBef>
                <a:spcPts val="0"/>
              </a:spcBef>
            </a:pPr>
            <a:r>
              <a:rPr lang="en-US" sz="950"/>
              <a:t>Ryan Koontz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 l="22876" t="20337"/>
          <a:stretch>
            <a:fillRect/>
          </a:stretch>
        </p:blipFill>
        <p:spPr bwMode="auto">
          <a:xfrm rot="-5400000">
            <a:off x="3444875" y="365125"/>
            <a:ext cx="3473450" cy="609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3352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Computational Mechanics - 2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sp>
        <p:nvSpPr>
          <p:cNvPr id="36869" name="Line 6"/>
          <p:cNvSpPr>
            <a:spLocks noChangeShapeType="1"/>
          </p:cNvSpPr>
          <p:nvPr/>
        </p:nvSpPr>
        <p:spPr bwMode="auto">
          <a:xfrm flipH="1">
            <a:off x="6248400" y="3124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 flipH="1">
            <a:off x="4191000" y="3429000"/>
            <a:ext cx="2057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 flipH="1">
            <a:off x="4191000" y="34290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9"/>
          <p:cNvSpPr>
            <a:spLocks noChangeShapeType="1"/>
          </p:cNvSpPr>
          <p:nvPr/>
        </p:nvSpPr>
        <p:spPr bwMode="auto">
          <a:xfrm flipH="1">
            <a:off x="3657600" y="4191000"/>
            <a:ext cx="533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10"/>
          <p:cNvSpPr>
            <a:spLocks noChangeShapeType="1"/>
          </p:cNvSpPr>
          <p:nvPr/>
        </p:nvSpPr>
        <p:spPr bwMode="auto">
          <a:xfrm flipH="1">
            <a:off x="3657600" y="41910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 flipH="1">
            <a:off x="2133600" y="4572000"/>
            <a:ext cx="1524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13"/>
          <p:cNvSpPr>
            <a:spLocks noChangeShapeType="1"/>
          </p:cNvSpPr>
          <p:nvPr/>
        </p:nvSpPr>
        <p:spPr bwMode="auto">
          <a:xfrm flipH="1">
            <a:off x="6248400" y="31242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14"/>
          <p:cNvSpPr>
            <a:spLocks noChangeShapeType="1"/>
          </p:cNvSpPr>
          <p:nvPr/>
        </p:nvSpPr>
        <p:spPr bwMode="auto">
          <a:xfrm flipH="1">
            <a:off x="6477000" y="27432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15"/>
          <p:cNvSpPr>
            <a:spLocks noChangeShapeType="1"/>
          </p:cNvSpPr>
          <p:nvPr/>
        </p:nvSpPr>
        <p:spPr bwMode="auto">
          <a:xfrm flipH="1">
            <a:off x="6248400" y="27432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16"/>
          <p:cNvSpPr>
            <a:spLocks noChangeShapeType="1"/>
          </p:cNvSpPr>
          <p:nvPr/>
        </p:nvSpPr>
        <p:spPr bwMode="auto">
          <a:xfrm flipH="1">
            <a:off x="6248400" y="2514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7"/>
          <p:cNvSpPr>
            <a:spLocks noChangeShapeType="1"/>
          </p:cNvSpPr>
          <p:nvPr/>
        </p:nvSpPr>
        <p:spPr bwMode="auto">
          <a:xfrm flipV="1">
            <a:off x="6248400" y="2514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18"/>
          <p:cNvSpPr>
            <a:spLocks noChangeShapeType="1"/>
          </p:cNvSpPr>
          <p:nvPr/>
        </p:nvSpPr>
        <p:spPr bwMode="auto">
          <a:xfrm flipH="1" flipV="1">
            <a:off x="2057400" y="45720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6882" name="Picture 20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096000" y="2667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21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6019800" y="37338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4" name="Picture 22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6248400" y="37338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5" name="Line 23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Text Box 24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36887" name="Picture 25"/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2667000" y="3886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8" name="Rectangle 30" descr="Light downward diagonal"/>
          <p:cNvSpPr>
            <a:spLocks noChangeArrowheads="1"/>
          </p:cNvSpPr>
          <p:nvPr/>
        </p:nvSpPr>
        <p:spPr bwMode="auto">
          <a:xfrm>
            <a:off x="48768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Text Box 31"/>
          <p:cNvSpPr txBox="1">
            <a:spLocks noChangeArrowheads="1"/>
          </p:cNvSpPr>
          <p:nvPr/>
        </p:nvSpPr>
        <p:spPr bwMode="auto">
          <a:xfrm>
            <a:off x="50292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36890" name="AutoShape 34"/>
          <p:cNvSpPr>
            <a:spLocks noChangeArrowheads="1"/>
          </p:cNvSpPr>
          <p:nvPr/>
        </p:nvSpPr>
        <p:spPr bwMode="auto">
          <a:xfrm>
            <a:off x="7467600" y="1295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35"/>
          <p:cNvSpPr>
            <a:spLocks noChangeArrowheads="1"/>
          </p:cNvSpPr>
          <p:nvPr/>
        </p:nvSpPr>
        <p:spPr bwMode="auto">
          <a:xfrm>
            <a:off x="4953000" y="2714625"/>
            <a:ext cx="45720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6892" name="Rectangle 36"/>
          <p:cNvSpPr>
            <a:spLocks noChangeArrowheads="1"/>
          </p:cNvSpPr>
          <p:nvPr/>
        </p:nvSpPr>
        <p:spPr bwMode="auto">
          <a:xfrm>
            <a:off x="4876800" y="4067175"/>
            <a:ext cx="457200" cy="381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6893" name="Rectangle 37"/>
          <p:cNvSpPr>
            <a:spLocks noChangeArrowheads="1"/>
          </p:cNvSpPr>
          <p:nvPr/>
        </p:nvSpPr>
        <p:spPr bwMode="auto">
          <a:xfrm>
            <a:off x="7239000" y="2362200"/>
            <a:ext cx="45720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6894" name="Rectangle 38"/>
          <p:cNvSpPr>
            <a:spLocks noChangeArrowheads="1"/>
          </p:cNvSpPr>
          <p:nvPr/>
        </p:nvSpPr>
        <p:spPr bwMode="auto">
          <a:xfrm>
            <a:off x="6019800" y="4203700"/>
            <a:ext cx="381000" cy="2159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6895" name="Rectangle 39"/>
          <p:cNvSpPr>
            <a:spLocks noChangeArrowheads="1"/>
          </p:cNvSpPr>
          <p:nvPr/>
        </p:nvSpPr>
        <p:spPr bwMode="auto">
          <a:xfrm>
            <a:off x="7010400" y="3505200"/>
            <a:ext cx="457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6896" name="Rectangle 40"/>
          <p:cNvSpPr>
            <a:spLocks noChangeArrowheads="1"/>
          </p:cNvSpPr>
          <p:nvPr/>
        </p:nvSpPr>
        <p:spPr bwMode="auto">
          <a:xfrm>
            <a:off x="4267200" y="4876800"/>
            <a:ext cx="45720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32" tIns="45716" rIns="91432" bIns="45716" anchor="ctr">
            <a:spAutoFit/>
          </a:bodyPr>
          <a:lstStyle/>
          <a:p>
            <a:endParaRPr lang="en-US"/>
          </a:p>
        </p:txBody>
      </p:sp>
      <p:sp>
        <p:nvSpPr>
          <p:cNvPr id="36897" name="Text Box 35"/>
          <p:cNvSpPr txBox="1">
            <a:spLocks noChangeArrowheads="1"/>
          </p:cNvSpPr>
          <p:nvPr/>
        </p:nvSpPr>
        <p:spPr bwMode="auto">
          <a:xfrm>
            <a:off x="6858000" y="1524000"/>
            <a:ext cx="12954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from O’Harra Building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46F9D-CDF8-493F-9C43-586380A48077}"/>
              </a:ext>
            </a:extLst>
          </p:cNvPr>
          <p:cNvSpPr txBox="1"/>
          <p:nvPr/>
        </p:nvSpPr>
        <p:spPr>
          <a:xfrm>
            <a:off x="6827105" y="208002"/>
            <a:ext cx="2124075" cy="530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/>
              <a:t>Manny Siragusa</a:t>
            </a:r>
          </a:p>
          <a:p>
            <a:pPr>
              <a:spcBef>
                <a:spcPts val="0"/>
              </a:spcBef>
            </a:pPr>
            <a:r>
              <a:rPr lang="en-US" sz="950"/>
              <a:t>Leslee Moore</a:t>
            </a:r>
          </a:p>
          <a:p>
            <a:pPr>
              <a:spcBef>
                <a:spcPts val="0"/>
              </a:spcBef>
            </a:pPr>
            <a:r>
              <a:rPr lang="en-US" sz="950"/>
              <a:t>Ryan Koontz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515" t="21570" r="2274" b="24510"/>
          <a:stretch>
            <a:fillRect/>
          </a:stretch>
        </p:blipFill>
        <p:spPr bwMode="auto">
          <a:xfrm>
            <a:off x="2057400" y="2362200"/>
            <a:ext cx="7167563" cy="3105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6100763" y="2057400"/>
            <a:ext cx="23622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2747963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CONNOLLY HALL –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sp>
        <p:nvSpPr>
          <p:cNvPr id="50182" name="Rectangle 29" descr="Light downward diagonal"/>
          <p:cNvSpPr>
            <a:spLocks noChangeArrowheads="1"/>
          </p:cNvSpPr>
          <p:nvPr/>
        </p:nvSpPr>
        <p:spPr bwMode="auto">
          <a:xfrm>
            <a:off x="5186363" y="3124200"/>
            <a:ext cx="838200" cy="914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Rectangle 32" descr="Light downward diagonal"/>
          <p:cNvSpPr>
            <a:spLocks noChangeArrowheads="1"/>
          </p:cNvSpPr>
          <p:nvPr/>
        </p:nvSpPr>
        <p:spPr bwMode="auto">
          <a:xfrm>
            <a:off x="6024563" y="3733800"/>
            <a:ext cx="2209800" cy="152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Rectangle 33" descr="Light downward diagonal"/>
          <p:cNvSpPr>
            <a:spLocks noChangeArrowheads="1"/>
          </p:cNvSpPr>
          <p:nvPr/>
        </p:nvSpPr>
        <p:spPr bwMode="auto">
          <a:xfrm>
            <a:off x="2366963" y="3733800"/>
            <a:ext cx="2819400" cy="152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Rectangle 34" descr="Light downward diagonal"/>
          <p:cNvSpPr>
            <a:spLocks noChangeArrowheads="1"/>
          </p:cNvSpPr>
          <p:nvPr/>
        </p:nvSpPr>
        <p:spPr bwMode="auto">
          <a:xfrm>
            <a:off x="5567363" y="4038600"/>
            <a:ext cx="119062" cy="990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0186" name="Picture 36"/>
          <p:cNvPicPr>
            <a:picLocks noChangeAspect="1" noChangeArrowheads="1"/>
          </p:cNvPicPr>
          <p:nvPr/>
        </p:nvPicPr>
        <p:blipFill>
          <a:blip r:embed="rId3" cstate="print"/>
          <a:srcRect l="18750" t="32948" r="68750" b="32658"/>
          <a:stretch>
            <a:fillRect/>
          </a:stretch>
        </p:blipFill>
        <p:spPr bwMode="auto">
          <a:xfrm>
            <a:off x="3814763" y="3962400"/>
            <a:ext cx="936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38"/>
          <p:cNvPicPr>
            <a:picLocks noChangeAspect="1" noChangeArrowheads="1"/>
          </p:cNvPicPr>
          <p:nvPr/>
        </p:nvPicPr>
        <p:blipFill>
          <a:blip r:embed="rId3" cstate="print"/>
          <a:srcRect l="18750" t="32948" r="68750" b="32658"/>
          <a:stretch>
            <a:fillRect/>
          </a:stretch>
        </p:blipFill>
        <p:spPr bwMode="auto">
          <a:xfrm>
            <a:off x="7243763" y="3962400"/>
            <a:ext cx="936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39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872163" y="4800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Picture 11"/>
          <p:cNvPicPr>
            <a:picLocks noChangeAspect="1" noChangeArrowheads="1"/>
          </p:cNvPicPr>
          <p:nvPr/>
        </p:nvPicPr>
        <p:blipFill>
          <a:blip r:embed="rId5" cstate="print"/>
          <a:srcRect l="52083" t="40752" r="43750" b="46820"/>
          <a:stretch>
            <a:fillRect/>
          </a:stretch>
        </p:blipFill>
        <p:spPr bwMode="auto">
          <a:xfrm>
            <a:off x="6329363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8158163" y="4191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10"/>
          <p:cNvPicPr>
            <a:picLocks noChangeAspect="1" noChangeArrowheads="1"/>
          </p:cNvPicPr>
          <p:nvPr/>
        </p:nvPicPr>
        <p:blipFill>
          <a:blip r:embed="rId5" cstate="print"/>
          <a:srcRect l="52083" t="40752" r="43750" b="46820"/>
          <a:stretch>
            <a:fillRect/>
          </a:stretch>
        </p:blipFill>
        <p:spPr bwMode="auto">
          <a:xfrm>
            <a:off x="4805363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2" name="Picture 1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366963" y="3733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3" name="Line 22"/>
          <p:cNvSpPr>
            <a:spLocks noChangeShapeType="1"/>
          </p:cNvSpPr>
          <p:nvPr/>
        </p:nvSpPr>
        <p:spPr bwMode="auto">
          <a:xfrm flipV="1">
            <a:off x="8001000" y="1143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50195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50197" name="AutoShape 30"/>
          <p:cNvSpPr>
            <a:spLocks noChangeArrowheads="1"/>
          </p:cNvSpPr>
          <p:nvPr/>
        </p:nvSpPr>
        <p:spPr bwMode="auto">
          <a:xfrm>
            <a:off x="8691563" y="41148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98" name="Group 45"/>
          <p:cNvGrpSpPr>
            <a:grpSpLocks/>
          </p:cNvGrpSpPr>
          <p:nvPr/>
        </p:nvGrpSpPr>
        <p:grpSpPr bwMode="auto">
          <a:xfrm>
            <a:off x="8386763" y="3886200"/>
            <a:ext cx="381000" cy="152400"/>
            <a:chOff x="2016" y="1200"/>
            <a:chExt cx="240" cy="96"/>
          </a:xfrm>
        </p:grpSpPr>
        <p:sp>
          <p:nvSpPr>
            <p:cNvPr id="50204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5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50199" name="Flowchart: Summing Junction 49"/>
          <p:cNvSpPr>
            <a:spLocks noChangeArrowheads="1"/>
          </p:cNvSpPr>
          <p:nvPr/>
        </p:nvSpPr>
        <p:spPr bwMode="auto">
          <a:xfrm>
            <a:off x="8691563" y="4267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50200" name="Picture 10"/>
          <p:cNvPicPr>
            <a:picLocks noChangeAspect="1" noChangeArrowheads="1"/>
          </p:cNvPicPr>
          <p:nvPr/>
        </p:nvPicPr>
        <p:blipFill>
          <a:blip r:embed="rId5" cstate="print"/>
          <a:srcRect l="52083" t="40752" r="43750" b="46820"/>
          <a:stretch>
            <a:fillRect/>
          </a:stretch>
        </p:blipFill>
        <p:spPr bwMode="auto">
          <a:xfrm>
            <a:off x="5491163" y="4724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1" name="Picture 39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872163" y="3657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2" name="Picture 10"/>
          <p:cNvPicPr>
            <a:picLocks noChangeAspect="1" noChangeArrowheads="1"/>
          </p:cNvPicPr>
          <p:nvPr/>
        </p:nvPicPr>
        <p:blipFill>
          <a:blip r:embed="rId5" cstate="print"/>
          <a:srcRect l="52083" t="40752" r="43750" b="46820"/>
          <a:stretch>
            <a:fillRect/>
          </a:stretch>
        </p:blipFill>
        <p:spPr bwMode="auto">
          <a:xfrm>
            <a:off x="5262563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03" name="Flowchart: Summing Junction 49"/>
          <p:cNvSpPr>
            <a:spLocks noChangeArrowheads="1"/>
          </p:cNvSpPr>
          <p:nvPr/>
        </p:nvSpPr>
        <p:spPr bwMode="auto">
          <a:xfrm>
            <a:off x="2062163" y="3733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44">
            <a:extLst>
              <a:ext uri="{FF2B5EF4-FFF2-40B4-BE49-F238E27FC236}">
                <a16:creationId xmlns:a16="http://schemas.microsoft.com/office/drawing/2014/main" id="{D5FF30FD-4910-4D30-BA4F-B279DED9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5818187" y="2971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9A96D0-FB8D-9161-0CBA-66FF5883974C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Bryce Nussbaum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0"/>
          <p:cNvPicPr>
            <a:picLocks noChangeAspect="1" noChangeArrowheads="1"/>
          </p:cNvPicPr>
          <p:nvPr/>
        </p:nvPicPr>
        <p:blipFill>
          <a:blip r:embed="rId2" cstate="print"/>
          <a:srcRect l="1515" t="28432" r="2274" b="24510"/>
          <a:stretch>
            <a:fillRect/>
          </a:stretch>
        </p:blipFill>
        <p:spPr bwMode="auto">
          <a:xfrm>
            <a:off x="1981200" y="2667000"/>
            <a:ext cx="7162800" cy="270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CONNOLLY HALL –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pic>
        <p:nvPicPr>
          <p:cNvPr id="5120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248400" y="3484563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5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286000" y="3560763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25"/>
          <p:cNvSpPr txBox="1">
            <a:spLocks noChangeArrowheads="1"/>
          </p:cNvSpPr>
          <p:nvPr/>
        </p:nvSpPr>
        <p:spPr bwMode="auto">
          <a:xfrm>
            <a:off x="2362200" y="5160963"/>
            <a:ext cx="1828800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51207" name="Rectangle 26" descr="Light downward diagonal"/>
          <p:cNvSpPr>
            <a:spLocks noChangeArrowheads="1"/>
          </p:cNvSpPr>
          <p:nvPr/>
        </p:nvSpPr>
        <p:spPr bwMode="auto">
          <a:xfrm>
            <a:off x="2362200" y="5084763"/>
            <a:ext cx="1828800" cy="609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8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8686800" y="3560763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1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810000" y="3636963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51212" name="Line 22"/>
          <p:cNvSpPr>
            <a:spLocks noChangeShapeType="1"/>
          </p:cNvSpPr>
          <p:nvPr/>
        </p:nvSpPr>
        <p:spPr bwMode="auto">
          <a:xfrm flipV="1">
            <a:off x="8001000" y="1143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3" name="Text Box 23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512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029200" y="3789363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5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10200" y="4627563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3103563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7" name="Flowchart: Summing Junction 49"/>
          <p:cNvSpPr>
            <a:spLocks noChangeArrowheads="1"/>
          </p:cNvSpPr>
          <p:nvPr/>
        </p:nvSpPr>
        <p:spPr bwMode="auto">
          <a:xfrm>
            <a:off x="8534400" y="3560763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51218" name="Flowchart: Summing Junction 49"/>
          <p:cNvSpPr>
            <a:spLocks noChangeArrowheads="1"/>
          </p:cNvSpPr>
          <p:nvPr/>
        </p:nvSpPr>
        <p:spPr bwMode="auto">
          <a:xfrm>
            <a:off x="1981200" y="3636963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791200" y="4747791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761664" y="3560763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8D0F51F9-5170-4D75-8276-856798C15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741987" y="2895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39B567-68F1-570C-DA6F-D8E2C53B02C9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Bryce Nussbaum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 b="6595"/>
          <a:stretch>
            <a:fillRect/>
          </a:stretch>
        </p:blipFill>
        <p:spPr bwMode="auto">
          <a:xfrm>
            <a:off x="2438400" y="914400"/>
            <a:ext cx="5743575" cy="548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9" name="AutoShape 96"/>
          <p:cNvSpPr>
            <a:spLocks noChangeArrowheads="1"/>
          </p:cNvSpPr>
          <p:nvPr/>
        </p:nvSpPr>
        <p:spPr bwMode="auto">
          <a:xfrm>
            <a:off x="5410200" y="2362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AutoShape 96"/>
          <p:cNvSpPr>
            <a:spLocks noChangeArrowheads="1"/>
          </p:cNvSpPr>
          <p:nvPr/>
        </p:nvSpPr>
        <p:spPr bwMode="auto">
          <a:xfrm>
            <a:off x="5029200" y="2895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AutoShape 96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AutoShape 96"/>
          <p:cNvSpPr>
            <a:spLocks noChangeArrowheads="1"/>
          </p:cNvSpPr>
          <p:nvPr/>
        </p:nvSpPr>
        <p:spPr bwMode="auto">
          <a:xfrm>
            <a:off x="5334000" y="3657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AutoShape 96"/>
          <p:cNvSpPr>
            <a:spLocks noChangeArrowheads="1"/>
          </p:cNvSpPr>
          <p:nvPr/>
        </p:nvSpPr>
        <p:spPr bwMode="auto">
          <a:xfrm>
            <a:off x="5562600" y="2971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96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AutoShape 96"/>
          <p:cNvSpPr>
            <a:spLocks noChangeArrowheads="1"/>
          </p:cNvSpPr>
          <p:nvPr/>
        </p:nvSpPr>
        <p:spPr bwMode="auto">
          <a:xfrm>
            <a:off x="2895600" y="2438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utoShape 96"/>
          <p:cNvSpPr>
            <a:spLocks noChangeArrowheads="1"/>
          </p:cNvSpPr>
          <p:nvPr/>
        </p:nvSpPr>
        <p:spPr bwMode="auto">
          <a:xfrm>
            <a:off x="6934200" y="3810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96"/>
          <p:cNvSpPr>
            <a:spLocks noChangeArrowheads="1"/>
          </p:cNvSpPr>
          <p:nvPr/>
        </p:nvSpPr>
        <p:spPr bwMode="auto">
          <a:xfrm>
            <a:off x="5029200" y="4724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AutoShape 96"/>
          <p:cNvSpPr>
            <a:spLocks noChangeArrowheads="1"/>
          </p:cNvSpPr>
          <p:nvPr/>
        </p:nvSpPr>
        <p:spPr bwMode="auto">
          <a:xfrm>
            <a:off x="4419600" y="4495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96"/>
          <p:cNvSpPr>
            <a:spLocks noChangeArrowheads="1"/>
          </p:cNvSpPr>
          <p:nvPr/>
        </p:nvSpPr>
        <p:spPr bwMode="auto">
          <a:xfrm>
            <a:off x="3733800" y="3429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AutoShape 96"/>
          <p:cNvSpPr>
            <a:spLocks noChangeArrowheads="1"/>
          </p:cNvSpPr>
          <p:nvPr/>
        </p:nvSpPr>
        <p:spPr bwMode="auto">
          <a:xfrm>
            <a:off x="3886200" y="1600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11" name="Straight Arrow Connector 17"/>
          <p:cNvCxnSpPr>
            <a:cxnSpLocks noChangeShapeType="1"/>
            <a:endCxn id="4099" idx="0"/>
          </p:cNvCxnSpPr>
          <p:nvPr/>
        </p:nvCxnSpPr>
        <p:spPr bwMode="auto">
          <a:xfrm rot="5400000">
            <a:off x="5372100" y="2171700"/>
            <a:ext cx="30480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2" name="Straight Arrow Connector 18"/>
          <p:cNvCxnSpPr>
            <a:cxnSpLocks noChangeShapeType="1"/>
            <a:endCxn id="4103" idx="3"/>
          </p:cNvCxnSpPr>
          <p:nvPr/>
        </p:nvCxnSpPr>
        <p:spPr bwMode="auto">
          <a:xfrm rot="16200000" flipV="1">
            <a:off x="5562600" y="3200400"/>
            <a:ext cx="457200" cy="3048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3" name="Straight Arrow Connector 19"/>
          <p:cNvCxnSpPr>
            <a:cxnSpLocks noChangeShapeType="1"/>
            <a:endCxn id="4101" idx="5"/>
          </p:cNvCxnSpPr>
          <p:nvPr/>
        </p:nvCxnSpPr>
        <p:spPr bwMode="auto">
          <a:xfrm rot="5400000">
            <a:off x="5810250" y="2381250"/>
            <a:ext cx="228600" cy="381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4" name="Straight Arrow Connector 20"/>
          <p:cNvCxnSpPr>
            <a:cxnSpLocks noChangeShapeType="1"/>
            <a:endCxn id="4104" idx="2"/>
          </p:cNvCxnSpPr>
          <p:nvPr/>
        </p:nvCxnSpPr>
        <p:spPr bwMode="auto">
          <a:xfrm rot="5400000" flipH="1" flipV="1">
            <a:off x="3238500" y="2781300"/>
            <a:ext cx="533400" cy="1524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5" name="Straight Arrow Connector 21"/>
          <p:cNvCxnSpPr>
            <a:cxnSpLocks noChangeShapeType="1"/>
            <a:endCxn id="4100" idx="1"/>
          </p:cNvCxnSpPr>
          <p:nvPr/>
        </p:nvCxnSpPr>
        <p:spPr bwMode="auto">
          <a:xfrm rot="16200000" flipH="1">
            <a:off x="4857750" y="2762250"/>
            <a:ext cx="228600" cy="1905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6" name="Straight Arrow Connector 22"/>
          <p:cNvCxnSpPr>
            <a:cxnSpLocks noChangeShapeType="1"/>
          </p:cNvCxnSpPr>
          <p:nvPr/>
        </p:nvCxnSpPr>
        <p:spPr bwMode="auto">
          <a:xfrm rot="10800000">
            <a:off x="5715000" y="3124200"/>
            <a:ext cx="38100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7" name="Straight Arrow Connector 32"/>
          <p:cNvCxnSpPr>
            <a:cxnSpLocks noChangeShapeType="1"/>
          </p:cNvCxnSpPr>
          <p:nvPr/>
        </p:nvCxnSpPr>
        <p:spPr bwMode="auto">
          <a:xfrm flipV="1">
            <a:off x="4876800" y="3048000"/>
            <a:ext cx="228600" cy="1524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8" name="Straight Arrow Connector 33"/>
          <p:cNvCxnSpPr>
            <a:cxnSpLocks noChangeShapeType="1"/>
            <a:endCxn id="4102" idx="2"/>
          </p:cNvCxnSpPr>
          <p:nvPr/>
        </p:nvCxnSpPr>
        <p:spPr bwMode="auto">
          <a:xfrm>
            <a:off x="4495800" y="3810000"/>
            <a:ext cx="838200" cy="1588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9" name="Straight Arrow Connector 34"/>
          <p:cNvCxnSpPr>
            <a:cxnSpLocks noChangeShapeType="1"/>
            <a:endCxn id="4102" idx="4"/>
          </p:cNvCxnSpPr>
          <p:nvPr/>
        </p:nvCxnSpPr>
        <p:spPr bwMode="auto">
          <a:xfrm rot="10800000">
            <a:off x="5486400" y="3810000"/>
            <a:ext cx="533400" cy="3810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0" name="Straight Arrow Connector 35"/>
          <p:cNvCxnSpPr>
            <a:cxnSpLocks noChangeShapeType="1"/>
            <a:endCxn id="4102" idx="3"/>
          </p:cNvCxnSpPr>
          <p:nvPr/>
        </p:nvCxnSpPr>
        <p:spPr bwMode="auto">
          <a:xfrm rot="5400000" flipH="1" flipV="1">
            <a:off x="5257800" y="3886200"/>
            <a:ext cx="22860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1" name="Straight Arrow Connector 37"/>
          <p:cNvCxnSpPr>
            <a:cxnSpLocks noChangeShapeType="1"/>
            <a:endCxn id="4105" idx="5"/>
          </p:cNvCxnSpPr>
          <p:nvPr/>
        </p:nvCxnSpPr>
        <p:spPr bwMode="auto">
          <a:xfrm rot="16200000" flipV="1">
            <a:off x="2838450" y="2686050"/>
            <a:ext cx="533400" cy="1905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2" name="Straight Arrow Connector 39"/>
          <p:cNvCxnSpPr>
            <a:cxnSpLocks noChangeShapeType="1"/>
          </p:cNvCxnSpPr>
          <p:nvPr/>
        </p:nvCxnSpPr>
        <p:spPr bwMode="auto">
          <a:xfrm flipV="1">
            <a:off x="3352800" y="3505200"/>
            <a:ext cx="38100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3" name="Straight Arrow Connector 45"/>
          <p:cNvCxnSpPr>
            <a:cxnSpLocks noChangeShapeType="1"/>
            <a:endCxn id="4104" idx="5"/>
          </p:cNvCxnSpPr>
          <p:nvPr/>
        </p:nvCxnSpPr>
        <p:spPr bwMode="auto">
          <a:xfrm rot="16200000" flipH="1">
            <a:off x="3486150" y="2305050"/>
            <a:ext cx="304800" cy="1143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4" name="Straight Arrow Connector 46"/>
          <p:cNvCxnSpPr>
            <a:cxnSpLocks noChangeShapeType="1"/>
            <a:endCxn id="4105" idx="0"/>
          </p:cNvCxnSpPr>
          <p:nvPr/>
        </p:nvCxnSpPr>
        <p:spPr bwMode="auto">
          <a:xfrm rot="5400000">
            <a:off x="2971800" y="2133600"/>
            <a:ext cx="304800" cy="3048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5" name="Straight Arrow Connector 47"/>
          <p:cNvCxnSpPr>
            <a:cxnSpLocks noChangeShapeType="1"/>
          </p:cNvCxnSpPr>
          <p:nvPr/>
        </p:nvCxnSpPr>
        <p:spPr bwMode="auto">
          <a:xfrm rot="5400000" flipH="1" flipV="1">
            <a:off x="4305301" y="4838700"/>
            <a:ext cx="381000" cy="3175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26" name="AutoShape 96"/>
          <p:cNvSpPr>
            <a:spLocks noChangeArrowheads="1"/>
          </p:cNvSpPr>
          <p:nvPr/>
        </p:nvSpPr>
        <p:spPr bwMode="auto">
          <a:xfrm>
            <a:off x="2895600" y="1600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27" name="Straight Arrow Connector 52"/>
          <p:cNvCxnSpPr>
            <a:cxnSpLocks noChangeShapeType="1"/>
          </p:cNvCxnSpPr>
          <p:nvPr/>
        </p:nvCxnSpPr>
        <p:spPr bwMode="auto">
          <a:xfrm rot="10800000" flipV="1">
            <a:off x="2971800" y="1676400"/>
            <a:ext cx="30480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8" name="Straight Arrow Connector 53"/>
          <p:cNvCxnSpPr>
            <a:cxnSpLocks noChangeShapeType="1"/>
            <a:endCxn id="4110" idx="3"/>
          </p:cNvCxnSpPr>
          <p:nvPr/>
        </p:nvCxnSpPr>
        <p:spPr bwMode="auto">
          <a:xfrm flipV="1">
            <a:off x="3657600" y="1752600"/>
            <a:ext cx="30480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29" name="Straight Arrow Connector 58"/>
          <p:cNvCxnSpPr>
            <a:cxnSpLocks noChangeShapeType="1"/>
            <a:endCxn id="4107" idx="4"/>
          </p:cNvCxnSpPr>
          <p:nvPr/>
        </p:nvCxnSpPr>
        <p:spPr bwMode="auto">
          <a:xfrm rot="16200000" flipV="1">
            <a:off x="5143500" y="4914900"/>
            <a:ext cx="381000" cy="3048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30" name="Straight Arrow Connector 60"/>
          <p:cNvCxnSpPr>
            <a:cxnSpLocks noChangeShapeType="1"/>
          </p:cNvCxnSpPr>
          <p:nvPr/>
        </p:nvCxnSpPr>
        <p:spPr bwMode="auto">
          <a:xfrm rot="5400000">
            <a:off x="6877050" y="3638550"/>
            <a:ext cx="304800" cy="381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31" name="Text Box 16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b="1"/>
              <a:t>EMERGENCY ASSEMBLY POINT MAP</a:t>
            </a:r>
          </a:p>
        </p:txBody>
      </p:sp>
      <p:cxnSp>
        <p:nvCxnSpPr>
          <p:cNvPr id="4132" name="Straight Arrow Connector 20"/>
          <p:cNvCxnSpPr>
            <a:cxnSpLocks noChangeShapeType="1"/>
            <a:endCxn id="4109" idx="0"/>
          </p:cNvCxnSpPr>
          <p:nvPr/>
        </p:nvCxnSpPr>
        <p:spPr bwMode="auto">
          <a:xfrm>
            <a:off x="3505200" y="3200400"/>
            <a:ext cx="304800" cy="2286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33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5715000" y="2895600"/>
            <a:ext cx="457200" cy="1524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6"/>
          <p:cNvPicPr>
            <a:picLocks noChangeAspect="1" noChangeArrowheads="1"/>
          </p:cNvPicPr>
          <p:nvPr/>
        </p:nvPicPr>
        <p:blipFill>
          <a:blip r:embed="rId2" cstate="print"/>
          <a:srcRect l="1782" t="29411" r="3030" b="24510"/>
          <a:stretch>
            <a:fillRect/>
          </a:stretch>
        </p:blipFill>
        <p:spPr bwMode="auto">
          <a:xfrm>
            <a:off x="2057400" y="2819400"/>
            <a:ext cx="7086600" cy="2651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CONNOLLY HALL–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sp>
        <p:nvSpPr>
          <p:cNvPr id="52228" name="Rectangle 8"/>
          <p:cNvSpPr>
            <a:spLocks noChangeArrowheads="1"/>
          </p:cNvSpPr>
          <p:nvPr/>
        </p:nvSpPr>
        <p:spPr bwMode="auto">
          <a:xfrm>
            <a:off x="6248400" y="2514600"/>
            <a:ext cx="2438400" cy="838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2229" name="Picture 11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2362200" y="3733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2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8763000" y="3657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1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943600" y="3733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22"/>
          <p:cNvSpPr txBox="1">
            <a:spLocks noChangeArrowheads="1"/>
          </p:cNvSpPr>
          <p:nvPr/>
        </p:nvSpPr>
        <p:spPr bwMode="auto">
          <a:xfrm>
            <a:off x="2514600" y="5181600"/>
            <a:ext cx="1828800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52233" name="Rectangle 23" descr="Light downward diagonal"/>
          <p:cNvSpPr>
            <a:spLocks noChangeArrowheads="1"/>
          </p:cNvSpPr>
          <p:nvPr/>
        </p:nvSpPr>
        <p:spPr bwMode="auto">
          <a:xfrm>
            <a:off x="2514600" y="5105400"/>
            <a:ext cx="1828800" cy="609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9624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3152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52238" name="Line 22"/>
          <p:cNvSpPr>
            <a:spLocks noChangeShapeType="1"/>
          </p:cNvSpPr>
          <p:nvPr/>
        </p:nvSpPr>
        <p:spPr bwMode="auto">
          <a:xfrm flipV="1">
            <a:off x="8001000" y="1143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9" name="Text Box 23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52240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2578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1" name="Flowchart: Summing Junction 49"/>
          <p:cNvSpPr>
            <a:spLocks noChangeArrowheads="1"/>
          </p:cNvSpPr>
          <p:nvPr/>
        </p:nvSpPr>
        <p:spPr bwMode="auto">
          <a:xfrm>
            <a:off x="8610600" y="3657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52242" name="Flowchart: Summing Junction 49"/>
          <p:cNvSpPr>
            <a:spLocks noChangeArrowheads="1"/>
          </p:cNvSpPr>
          <p:nvPr/>
        </p:nvSpPr>
        <p:spPr bwMode="auto">
          <a:xfrm>
            <a:off x="2057400" y="3733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44">
            <a:extLst>
              <a:ext uri="{FF2B5EF4-FFF2-40B4-BE49-F238E27FC236}">
                <a16:creationId xmlns:a16="http://schemas.microsoft.com/office/drawing/2014/main" id="{8E6F85D9-4AE9-49AE-9F87-B3B769D0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818187" y="2971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0A752-5678-ADA5-1517-E495A7AD9617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Bryce Nussbaum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ELECTRICAL ENGINEERING/PHYSICS – 1</a:t>
            </a:r>
            <a:r>
              <a:rPr lang="en-US" baseline="30000"/>
              <a:t>ST</a:t>
            </a:r>
            <a:r>
              <a:rPr lang="en-US"/>
              <a:t>  FLOOR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209800" y="1600200"/>
            <a:ext cx="6410325" cy="4049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724400" y="4495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924800" y="2514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Line 35"/>
          <p:cNvSpPr>
            <a:spLocks noChangeShapeType="1"/>
          </p:cNvSpPr>
          <p:nvPr/>
        </p:nvSpPr>
        <p:spPr bwMode="auto">
          <a:xfrm flipV="1">
            <a:off x="7924800" y="2057400"/>
            <a:ext cx="0" cy="2438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Line 38"/>
          <p:cNvSpPr>
            <a:spLocks noChangeShapeType="1"/>
          </p:cNvSpPr>
          <p:nvPr/>
        </p:nvSpPr>
        <p:spPr bwMode="auto">
          <a:xfrm>
            <a:off x="5029200" y="5029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6" name="Line 40"/>
          <p:cNvSpPr>
            <a:spLocks noChangeShapeType="1"/>
          </p:cNvSpPr>
          <p:nvPr/>
        </p:nvSpPr>
        <p:spPr bwMode="auto">
          <a:xfrm flipV="1">
            <a:off x="7924800" y="19050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Rectangle 41" descr="Light downward diagonal"/>
          <p:cNvSpPr>
            <a:spLocks noChangeArrowheads="1"/>
          </p:cNvSpPr>
          <p:nvPr/>
        </p:nvSpPr>
        <p:spPr bwMode="auto">
          <a:xfrm>
            <a:off x="4800600" y="2819400"/>
            <a:ext cx="3048000" cy="1752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924800" y="4876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629400" y="4572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172200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343400" y="3962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467600" y="3810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86600" y="4114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248400" y="3048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781800" y="3886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943600" y="4114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2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4676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1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9342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8077200" y="2133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30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696200" y="3505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31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924800" y="1981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32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953000" y="4800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3" name="Line 33"/>
          <p:cNvSpPr>
            <a:spLocks noChangeShapeType="1"/>
          </p:cNvSpPr>
          <p:nvPr/>
        </p:nvSpPr>
        <p:spPr bwMode="auto">
          <a:xfrm>
            <a:off x="4876800" y="4495800"/>
            <a:ext cx="3048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4" name="Line 34"/>
          <p:cNvSpPr>
            <a:spLocks noChangeShapeType="1"/>
          </p:cNvSpPr>
          <p:nvPr/>
        </p:nvSpPr>
        <p:spPr bwMode="auto">
          <a:xfrm>
            <a:off x="4876800" y="2895600"/>
            <a:ext cx="3048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5" name="Line 36"/>
          <p:cNvSpPr>
            <a:spLocks noChangeShapeType="1"/>
          </p:cNvSpPr>
          <p:nvPr/>
        </p:nvSpPr>
        <p:spPr bwMode="auto">
          <a:xfrm flipV="1">
            <a:off x="4876800" y="2209800"/>
            <a:ext cx="0" cy="2286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6" name="Line 37"/>
          <p:cNvSpPr>
            <a:spLocks noChangeShapeType="1"/>
          </p:cNvSpPr>
          <p:nvPr/>
        </p:nvSpPr>
        <p:spPr bwMode="auto">
          <a:xfrm flipV="1">
            <a:off x="5029200" y="4495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7" name="Rectangle 44" descr="Light downward diagonal"/>
          <p:cNvSpPr>
            <a:spLocks noChangeArrowheads="1"/>
          </p:cNvSpPr>
          <p:nvPr/>
        </p:nvSpPr>
        <p:spPr bwMode="auto">
          <a:xfrm>
            <a:off x="5105400" y="1981200"/>
            <a:ext cx="1905000" cy="838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Line 43"/>
          <p:cNvSpPr>
            <a:spLocks noChangeShapeType="1"/>
          </p:cNvSpPr>
          <p:nvPr/>
        </p:nvSpPr>
        <p:spPr bwMode="auto">
          <a:xfrm flipH="1" flipV="1">
            <a:off x="7620000" y="36576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7439" name="Picture 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9342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0" name="Picture 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7818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1" name="Picture 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724400" y="2667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2" name="Line 39"/>
          <p:cNvSpPr>
            <a:spLocks noChangeShapeType="1"/>
          </p:cNvSpPr>
          <p:nvPr/>
        </p:nvSpPr>
        <p:spPr bwMode="auto">
          <a:xfrm flipV="1">
            <a:off x="4876800" y="2057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7443" name="Picture 1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05400" y="2438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4" name="Picture 26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953000" y="2514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5" name="Picture 45"/>
          <p:cNvPicPr>
            <a:picLocks noChangeAspect="1" noChangeArrowheads="1"/>
          </p:cNvPicPr>
          <p:nvPr/>
        </p:nvPicPr>
        <p:blipFill>
          <a:blip r:embed="rId5" cstate="print"/>
          <a:srcRect l="16667" t="41618" r="70833" b="37572"/>
          <a:stretch>
            <a:fillRect/>
          </a:stretch>
        </p:blipFill>
        <p:spPr bwMode="auto">
          <a:xfrm>
            <a:off x="7543800" y="46482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6" name="Line 48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47" name="Text Box 49"/>
          <p:cNvSpPr txBox="1">
            <a:spLocks noChangeArrowheads="1"/>
          </p:cNvSpPr>
          <p:nvPr/>
        </p:nvSpPr>
        <p:spPr bwMode="auto">
          <a:xfrm>
            <a:off x="8110660" y="921543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grpSp>
        <p:nvGrpSpPr>
          <p:cNvPr id="17449" name="Group 55"/>
          <p:cNvGrpSpPr>
            <a:grpSpLocks/>
          </p:cNvGrpSpPr>
          <p:nvPr/>
        </p:nvGrpSpPr>
        <p:grpSpPr bwMode="auto">
          <a:xfrm>
            <a:off x="8001000" y="2438400"/>
            <a:ext cx="381000" cy="152400"/>
            <a:chOff x="2016" y="1200"/>
            <a:chExt cx="240" cy="96"/>
          </a:xfrm>
        </p:grpSpPr>
        <p:sp>
          <p:nvSpPr>
            <p:cNvPr id="17450" name="Rectangle 56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Text Box 57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44" name="AutoShape 70"/>
          <p:cNvSpPr>
            <a:spLocks noChangeArrowheads="1"/>
          </p:cNvSpPr>
          <p:nvPr/>
        </p:nvSpPr>
        <p:spPr bwMode="auto">
          <a:xfrm>
            <a:off x="1828800" y="2057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2057400" y="205740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7" name="Picture 2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7866062" y="18034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7646987" y="2383845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6430A03-135F-4B0D-A390-E2AA317CA71C}"/>
              </a:ext>
            </a:extLst>
          </p:cNvPr>
          <p:cNvSpPr txBox="1"/>
          <p:nvPr/>
        </p:nvSpPr>
        <p:spPr>
          <a:xfrm>
            <a:off x="6827105" y="208002"/>
            <a:ext cx="2124075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 dirty="0"/>
              <a:t>Brad </a:t>
            </a:r>
            <a:r>
              <a:rPr lang="en-US" sz="950" dirty="0" err="1"/>
              <a:t>O’’Brien</a:t>
            </a:r>
            <a:r>
              <a:rPr lang="en-US" sz="950" dirty="0"/>
              <a:t>, Jason Erickson</a:t>
            </a:r>
          </a:p>
          <a:p>
            <a:pPr>
              <a:spcBef>
                <a:spcPts val="0"/>
              </a:spcBef>
            </a:pPr>
            <a:r>
              <a:rPr lang="en-US" sz="950" dirty="0"/>
              <a:t>Connie </a:t>
            </a:r>
            <a:r>
              <a:rPr lang="en-US" sz="950" dirty="0" err="1"/>
              <a:t>Krosschell</a:t>
            </a:r>
            <a:r>
              <a:rPr lang="en-US" sz="950" dirty="0"/>
              <a:t>, Jen </a:t>
            </a:r>
            <a:r>
              <a:rPr lang="en-US" sz="950" dirty="0" err="1"/>
              <a:t>Dusek</a:t>
            </a:r>
            <a:endParaRPr lang="en-US" sz="9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ELECTRICAL ENGINEERING/PHYSICS – 2</a:t>
            </a:r>
            <a:r>
              <a:rPr lang="en-US" baseline="30000"/>
              <a:t>ND</a:t>
            </a:r>
            <a:r>
              <a:rPr lang="en-US"/>
              <a:t>  FLOOR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286000" y="1524000"/>
            <a:ext cx="6324600" cy="423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362200" y="11430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 floor map.</a:t>
            </a:r>
          </a:p>
        </p:txBody>
      </p:sp>
      <p:sp>
        <p:nvSpPr>
          <p:cNvPr id="18437" name="Rectangle 5" descr="Light downward diagonal"/>
          <p:cNvSpPr>
            <a:spLocks noChangeArrowheads="1"/>
          </p:cNvSpPr>
          <p:nvPr/>
        </p:nvSpPr>
        <p:spPr bwMode="auto">
          <a:xfrm>
            <a:off x="2362200" y="11430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505200" y="2819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724400" y="4572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00600" y="2895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620000" y="2895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505200" y="4648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2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343400" y="4648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343400" y="2895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971800" y="4953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5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971800" y="2590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Line 16"/>
          <p:cNvSpPr>
            <a:spLocks noChangeShapeType="1"/>
          </p:cNvSpPr>
          <p:nvPr/>
        </p:nvSpPr>
        <p:spPr bwMode="auto">
          <a:xfrm>
            <a:off x="4495800" y="3048000"/>
            <a:ext cx="3505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8" name="Line 17"/>
          <p:cNvSpPr>
            <a:spLocks noChangeShapeType="1"/>
          </p:cNvSpPr>
          <p:nvPr/>
        </p:nvSpPr>
        <p:spPr bwMode="auto">
          <a:xfrm>
            <a:off x="4495800" y="4648200"/>
            <a:ext cx="3505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9" name="Line 18"/>
          <p:cNvSpPr>
            <a:spLocks noChangeShapeType="1"/>
          </p:cNvSpPr>
          <p:nvPr/>
        </p:nvSpPr>
        <p:spPr bwMode="auto">
          <a:xfrm flipV="1">
            <a:off x="8001000" y="3048000"/>
            <a:ext cx="0" cy="1600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0" name="Line 19"/>
          <p:cNvSpPr>
            <a:spLocks noChangeShapeType="1"/>
          </p:cNvSpPr>
          <p:nvPr/>
        </p:nvSpPr>
        <p:spPr bwMode="auto">
          <a:xfrm flipV="1">
            <a:off x="2895600" y="4343400"/>
            <a:ext cx="1828800" cy="609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1" name="Line 20"/>
          <p:cNvSpPr>
            <a:spLocks noChangeShapeType="1"/>
          </p:cNvSpPr>
          <p:nvPr/>
        </p:nvSpPr>
        <p:spPr bwMode="auto">
          <a:xfrm>
            <a:off x="2895600" y="2743200"/>
            <a:ext cx="1828800" cy="609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2" name="Line 21"/>
          <p:cNvSpPr>
            <a:spLocks noChangeShapeType="1"/>
          </p:cNvSpPr>
          <p:nvPr/>
        </p:nvSpPr>
        <p:spPr bwMode="auto">
          <a:xfrm flipV="1">
            <a:off x="4724400" y="3048000"/>
            <a:ext cx="0" cy="1600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3" name="Line 22"/>
          <p:cNvSpPr>
            <a:spLocks noChangeShapeType="1"/>
          </p:cNvSpPr>
          <p:nvPr/>
        </p:nvSpPr>
        <p:spPr bwMode="auto">
          <a:xfrm flipV="1">
            <a:off x="4495800" y="2743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4" name="Line 23"/>
          <p:cNvSpPr>
            <a:spLocks noChangeShapeType="1"/>
          </p:cNvSpPr>
          <p:nvPr/>
        </p:nvSpPr>
        <p:spPr bwMode="auto">
          <a:xfrm flipH="1" flipV="1">
            <a:off x="2362200" y="2590800"/>
            <a:ext cx="5334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5" name="Line 24"/>
          <p:cNvSpPr>
            <a:spLocks noChangeShapeType="1"/>
          </p:cNvSpPr>
          <p:nvPr/>
        </p:nvSpPr>
        <p:spPr bwMode="auto">
          <a:xfrm flipH="1">
            <a:off x="2362200" y="4953000"/>
            <a:ext cx="5334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6" name="Line 25"/>
          <p:cNvSpPr>
            <a:spLocks noChangeShapeType="1"/>
          </p:cNvSpPr>
          <p:nvPr/>
        </p:nvSpPr>
        <p:spPr bwMode="auto">
          <a:xfrm flipH="1">
            <a:off x="4495800" y="46482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457" name="Picture 2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86600" y="5029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8" name="Picture 27"/>
          <p:cNvPicPr>
            <a:picLocks noChangeAspect="1" noChangeArrowheads="1"/>
          </p:cNvPicPr>
          <p:nvPr/>
        </p:nvPicPr>
        <p:blipFill>
          <a:blip r:embed="rId5" cstate="print"/>
          <a:srcRect l="18750" t="34105" r="68750" b="29190"/>
          <a:stretch>
            <a:fillRect/>
          </a:stretch>
        </p:blipFill>
        <p:spPr bwMode="auto">
          <a:xfrm>
            <a:off x="4953000" y="39624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9" name="Picture 28"/>
          <p:cNvPicPr>
            <a:picLocks noChangeAspect="1" noChangeArrowheads="1"/>
          </p:cNvPicPr>
          <p:nvPr/>
        </p:nvPicPr>
        <p:blipFill>
          <a:blip r:embed="rId6" cstate="print"/>
          <a:srcRect l="18750" t="32948" r="68750" b="32658"/>
          <a:stretch>
            <a:fillRect/>
          </a:stretch>
        </p:blipFill>
        <p:spPr bwMode="auto">
          <a:xfrm>
            <a:off x="4953000" y="3505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0" name="Line 29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61" name="Text Box 30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18463" name="Picture 32" descr="Image:Sign first aid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46482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4724400" y="47244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33" name="AutoShape 70"/>
          <p:cNvSpPr>
            <a:spLocks noChangeArrowheads="1"/>
          </p:cNvSpPr>
          <p:nvPr/>
        </p:nvSpPr>
        <p:spPr bwMode="auto">
          <a:xfrm>
            <a:off x="1981200" y="2286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51"/>
          <p:cNvSpPr txBox="1">
            <a:spLocks noChangeArrowheads="1"/>
          </p:cNvSpPr>
          <p:nvPr/>
        </p:nvSpPr>
        <p:spPr bwMode="auto">
          <a:xfrm>
            <a:off x="2209800" y="228600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5" name="Picture 26"/>
          <p:cNvPicPr>
            <a:picLocks noChangeAspect="1" noChangeArrowheads="1"/>
          </p:cNvPicPr>
          <p:nvPr/>
        </p:nvPicPr>
        <p:blipFill>
          <a:blip r:embed="rId9" cstate="print"/>
          <a:srcRect l="14482" t="41330" r="75000" b="37862"/>
          <a:stretch>
            <a:fillRect/>
          </a:stretch>
        </p:blipFill>
        <p:spPr bwMode="auto">
          <a:xfrm>
            <a:off x="4518329" y="3901439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6"/>
          <p:cNvPicPr>
            <a:picLocks noChangeAspect="1" noChangeArrowheads="1"/>
          </p:cNvPicPr>
          <p:nvPr/>
        </p:nvPicPr>
        <p:blipFill>
          <a:blip r:embed="rId9" cstate="print"/>
          <a:srcRect l="14482" t="41330" r="75000" b="37862"/>
          <a:stretch>
            <a:fillRect/>
          </a:stretch>
        </p:blipFill>
        <p:spPr bwMode="auto">
          <a:xfrm>
            <a:off x="7709204" y="2564724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9" cstate="print"/>
          <a:srcRect l="14482" t="41330" r="75000" b="37862"/>
          <a:stretch>
            <a:fillRect/>
          </a:stretch>
        </p:blipFill>
        <p:spPr bwMode="auto">
          <a:xfrm>
            <a:off x="4572000" y="4800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3BCB636-DF9B-4258-8834-575A6CDBF939}"/>
              </a:ext>
            </a:extLst>
          </p:cNvPr>
          <p:cNvSpPr txBox="1"/>
          <p:nvPr/>
        </p:nvSpPr>
        <p:spPr>
          <a:xfrm>
            <a:off x="6827105" y="208002"/>
            <a:ext cx="2124075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 dirty="0"/>
              <a:t>Brad </a:t>
            </a:r>
            <a:r>
              <a:rPr lang="en-US" sz="950" dirty="0" err="1"/>
              <a:t>O’’Brien</a:t>
            </a:r>
            <a:r>
              <a:rPr lang="en-US" sz="950" dirty="0"/>
              <a:t>, Jason Erickson</a:t>
            </a:r>
          </a:p>
          <a:p>
            <a:pPr>
              <a:spcBef>
                <a:spcPts val="0"/>
              </a:spcBef>
            </a:pPr>
            <a:r>
              <a:rPr lang="en-US" sz="950" dirty="0"/>
              <a:t>Connie </a:t>
            </a:r>
            <a:r>
              <a:rPr lang="en-US" sz="950" dirty="0" err="1"/>
              <a:t>Krosschell</a:t>
            </a:r>
            <a:r>
              <a:rPr lang="en-US" sz="950" dirty="0"/>
              <a:t>, Jen </a:t>
            </a:r>
            <a:r>
              <a:rPr lang="en-US" sz="950" dirty="0" err="1"/>
              <a:t>Dusek</a:t>
            </a:r>
            <a:endParaRPr lang="en-US" sz="950" dirty="0"/>
          </a:p>
        </p:txBody>
      </p:sp>
      <p:sp>
        <p:nvSpPr>
          <p:cNvPr id="2" name="AutoShape 99">
            <a:extLst>
              <a:ext uri="{FF2B5EF4-FFF2-40B4-BE49-F238E27FC236}">
                <a16:creationId xmlns:a16="http://schemas.microsoft.com/office/drawing/2014/main" id="{617F87C1-0A50-956E-3ABB-F80413DD7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3434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ELECTRICAL ENGINEERING/PHYSICS 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209800" y="1546225"/>
            <a:ext cx="6388100" cy="414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724400" y="2667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019800" y="3886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791200" y="4800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858000" y="4724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543800" y="2590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096000" y="2362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724400" y="2514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7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772400" y="3810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8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724400" y="4800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Rectangle 21" descr="Light downward diagonal"/>
          <p:cNvSpPr>
            <a:spLocks noChangeArrowheads="1"/>
          </p:cNvSpPr>
          <p:nvPr/>
        </p:nvSpPr>
        <p:spPr bwMode="auto">
          <a:xfrm>
            <a:off x="2362200" y="1143000"/>
            <a:ext cx="21336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Line 22"/>
          <p:cNvSpPr>
            <a:spLocks noChangeShapeType="1"/>
          </p:cNvSpPr>
          <p:nvPr/>
        </p:nvSpPr>
        <p:spPr bwMode="auto">
          <a:xfrm>
            <a:off x="6096000" y="2895600"/>
            <a:ext cx="1143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Line 23"/>
          <p:cNvSpPr>
            <a:spLocks noChangeShapeType="1"/>
          </p:cNvSpPr>
          <p:nvPr/>
        </p:nvSpPr>
        <p:spPr bwMode="auto">
          <a:xfrm>
            <a:off x="6096000" y="4495800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2" name="Line 24"/>
          <p:cNvSpPr>
            <a:spLocks noChangeShapeType="1"/>
          </p:cNvSpPr>
          <p:nvPr/>
        </p:nvSpPr>
        <p:spPr bwMode="auto">
          <a:xfrm>
            <a:off x="4876800" y="4724400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Line 25"/>
          <p:cNvSpPr>
            <a:spLocks noChangeShapeType="1"/>
          </p:cNvSpPr>
          <p:nvPr/>
        </p:nvSpPr>
        <p:spPr bwMode="auto">
          <a:xfrm>
            <a:off x="4876800" y="2667000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Line 26"/>
          <p:cNvSpPr>
            <a:spLocks noChangeShapeType="1"/>
          </p:cNvSpPr>
          <p:nvPr/>
        </p:nvSpPr>
        <p:spPr bwMode="auto">
          <a:xfrm flipV="1">
            <a:off x="6096000" y="26670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Line 27"/>
          <p:cNvSpPr>
            <a:spLocks noChangeShapeType="1"/>
          </p:cNvSpPr>
          <p:nvPr/>
        </p:nvSpPr>
        <p:spPr bwMode="auto">
          <a:xfrm flipV="1">
            <a:off x="6096000" y="4495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Line 28"/>
          <p:cNvSpPr>
            <a:spLocks noChangeShapeType="1"/>
          </p:cNvSpPr>
          <p:nvPr/>
        </p:nvSpPr>
        <p:spPr bwMode="auto">
          <a:xfrm flipV="1">
            <a:off x="7315200" y="4495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Line 29"/>
          <p:cNvSpPr>
            <a:spLocks noChangeShapeType="1"/>
          </p:cNvSpPr>
          <p:nvPr/>
        </p:nvSpPr>
        <p:spPr bwMode="auto">
          <a:xfrm flipV="1">
            <a:off x="7239000" y="26670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Line 30"/>
          <p:cNvSpPr>
            <a:spLocks noChangeShapeType="1"/>
          </p:cNvSpPr>
          <p:nvPr/>
        </p:nvSpPr>
        <p:spPr bwMode="auto">
          <a:xfrm flipH="1" flipV="1">
            <a:off x="7239000" y="2667000"/>
            <a:ext cx="762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Line 31"/>
          <p:cNvSpPr>
            <a:spLocks noChangeShapeType="1"/>
          </p:cNvSpPr>
          <p:nvPr/>
        </p:nvSpPr>
        <p:spPr bwMode="auto">
          <a:xfrm flipH="1" flipV="1">
            <a:off x="7315200" y="4724400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Line 32"/>
          <p:cNvSpPr>
            <a:spLocks noChangeShapeType="1"/>
          </p:cNvSpPr>
          <p:nvPr/>
        </p:nvSpPr>
        <p:spPr bwMode="auto">
          <a:xfrm flipH="1" flipV="1">
            <a:off x="8001000" y="2667000"/>
            <a:ext cx="0" cy="2057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Line 33"/>
          <p:cNvSpPr>
            <a:spLocks noChangeShapeType="1"/>
          </p:cNvSpPr>
          <p:nvPr/>
        </p:nvSpPr>
        <p:spPr bwMode="auto">
          <a:xfrm flipV="1">
            <a:off x="4876800" y="2362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Line 34"/>
          <p:cNvSpPr>
            <a:spLocks noChangeShapeType="1"/>
          </p:cNvSpPr>
          <p:nvPr/>
        </p:nvSpPr>
        <p:spPr bwMode="auto">
          <a:xfrm>
            <a:off x="4876800" y="4724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Line 36"/>
          <p:cNvSpPr>
            <a:spLocks noChangeShapeType="1"/>
          </p:cNvSpPr>
          <p:nvPr/>
        </p:nvSpPr>
        <p:spPr bwMode="auto">
          <a:xfrm flipH="1">
            <a:off x="7620000" y="38100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484" name="Picture 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724400" y="4572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5" name="Picture 37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7696200" y="5029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6" name="Picture 38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7696200" y="48006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7" name="Line 41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Text Box 42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9490" name="Text Box 4"/>
          <p:cNvSpPr txBox="1">
            <a:spLocks noChangeArrowheads="1"/>
          </p:cNvSpPr>
          <p:nvPr/>
        </p:nvSpPr>
        <p:spPr bwMode="auto">
          <a:xfrm>
            <a:off x="2362200" y="1143000"/>
            <a:ext cx="2133600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 floor map.</a:t>
            </a:r>
          </a:p>
        </p:txBody>
      </p:sp>
      <p:sp>
        <p:nvSpPr>
          <p:cNvPr id="35" name="AutoShape 70"/>
          <p:cNvSpPr>
            <a:spLocks noChangeArrowheads="1"/>
          </p:cNvSpPr>
          <p:nvPr/>
        </p:nvSpPr>
        <p:spPr bwMode="auto">
          <a:xfrm>
            <a:off x="1905000" y="2057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2133600" y="205740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Picture 26"/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7709693" y="2413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07C1C91-8EA9-4AEB-96C4-DB4B966F2A3E}"/>
              </a:ext>
            </a:extLst>
          </p:cNvPr>
          <p:cNvSpPr txBox="1"/>
          <p:nvPr/>
        </p:nvSpPr>
        <p:spPr>
          <a:xfrm>
            <a:off x="6827105" y="208002"/>
            <a:ext cx="2124075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50" dirty="0"/>
              <a:t>Brad </a:t>
            </a:r>
            <a:r>
              <a:rPr lang="en-US" sz="950" dirty="0" err="1"/>
              <a:t>O’’Brien</a:t>
            </a:r>
            <a:r>
              <a:rPr lang="en-US" sz="950" dirty="0"/>
              <a:t>, Jason Erickson</a:t>
            </a:r>
          </a:p>
          <a:p>
            <a:pPr>
              <a:spcBef>
                <a:spcPts val="0"/>
              </a:spcBef>
            </a:pPr>
            <a:r>
              <a:rPr lang="en-US" sz="950" dirty="0"/>
              <a:t>Connie </a:t>
            </a:r>
            <a:r>
              <a:rPr lang="en-US" sz="950" dirty="0" err="1"/>
              <a:t>Krosschell</a:t>
            </a:r>
            <a:r>
              <a:rPr lang="en-US" sz="950" dirty="0"/>
              <a:t>, Jen </a:t>
            </a:r>
            <a:r>
              <a:rPr lang="en-US" sz="950" dirty="0" err="1"/>
              <a:t>Dusek</a:t>
            </a:r>
            <a:endParaRPr lang="en-US" sz="9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05187" y="615951"/>
            <a:ext cx="3733800" cy="5610225"/>
          </a:xfrm>
          <a:prstGeom prst="rect">
            <a:avLst/>
          </a:prstGeom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Facility Services–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8001000" y="1143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4822" name="Line 10"/>
          <p:cNvSpPr>
            <a:spLocks noChangeShapeType="1"/>
          </p:cNvSpPr>
          <p:nvPr/>
        </p:nvSpPr>
        <p:spPr bwMode="auto">
          <a:xfrm>
            <a:off x="7467600" y="3962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Line 11"/>
          <p:cNvSpPr>
            <a:spLocks noChangeShapeType="1"/>
          </p:cNvSpPr>
          <p:nvPr/>
        </p:nvSpPr>
        <p:spPr bwMode="auto">
          <a:xfrm flipV="1">
            <a:off x="6934200" y="167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Line 13"/>
          <p:cNvSpPr>
            <a:spLocks noChangeShapeType="1"/>
          </p:cNvSpPr>
          <p:nvPr/>
        </p:nvSpPr>
        <p:spPr bwMode="auto">
          <a:xfrm flipV="1">
            <a:off x="3124200" y="1600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6" name="Line 14"/>
          <p:cNvSpPr>
            <a:spLocks noChangeShapeType="1"/>
          </p:cNvSpPr>
          <p:nvPr/>
        </p:nvSpPr>
        <p:spPr bwMode="auto">
          <a:xfrm flipV="1">
            <a:off x="3581400" y="16002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Line 15"/>
          <p:cNvSpPr>
            <a:spLocks noChangeShapeType="1"/>
          </p:cNvSpPr>
          <p:nvPr/>
        </p:nvSpPr>
        <p:spPr bwMode="auto">
          <a:xfrm>
            <a:off x="7543800" y="29718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8" name="Line 16"/>
          <p:cNvSpPr>
            <a:spLocks noChangeShapeType="1"/>
          </p:cNvSpPr>
          <p:nvPr/>
        </p:nvSpPr>
        <p:spPr bwMode="auto">
          <a:xfrm>
            <a:off x="7772400" y="19050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829" name="Picture 1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1905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1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26670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1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038600" y="1905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2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543800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Line 26"/>
          <p:cNvSpPr>
            <a:spLocks noChangeShapeType="1"/>
          </p:cNvSpPr>
          <p:nvPr/>
        </p:nvSpPr>
        <p:spPr bwMode="auto">
          <a:xfrm flipH="1">
            <a:off x="3124200" y="3962400"/>
            <a:ext cx="4343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4" name="Line 27"/>
          <p:cNvSpPr>
            <a:spLocks noChangeShapeType="1"/>
          </p:cNvSpPr>
          <p:nvPr/>
        </p:nvSpPr>
        <p:spPr bwMode="auto">
          <a:xfrm>
            <a:off x="3124200" y="1905000"/>
            <a:ext cx="0" cy="2057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5" name="Line 28"/>
          <p:cNvSpPr>
            <a:spLocks noChangeShapeType="1"/>
          </p:cNvSpPr>
          <p:nvPr/>
        </p:nvSpPr>
        <p:spPr bwMode="auto">
          <a:xfrm flipH="1">
            <a:off x="7010400" y="2971800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6" name="Line 29"/>
          <p:cNvSpPr>
            <a:spLocks noChangeShapeType="1"/>
          </p:cNvSpPr>
          <p:nvPr/>
        </p:nvSpPr>
        <p:spPr bwMode="auto">
          <a:xfrm flipH="1">
            <a:off x="7010400" y="2971800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7" name="Line 30"/>
          <p:cNvSpPr>
            <a:spLocks noChangeShapeType="1"/>
          </p:cNvSpPr>
          <p:nvPr/>
        </p:nvSpPr>
        <p:spPr bwMode="auto">
          <a:xfrm flipH="1">
            <a:off x="6629400" y="2819400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8" name="Line 31"/>
          <p:cNvSpPr>
            <a:spLocks noChangeShapeType="1"/>
          </p:cNvSpPr>
          <p:nvPr/>
        </p:nvSpPr>
        <p:spPr bwMode="auto">
          <a:xfrm flipH="1">
            <a:off x="6629400" y="2286000"/>
            <a:ext cx="228600" cy="609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9" name="Line 32"/>
          <p:cNvSpPr>
            <a:spLocks noChangeShapeType="1"/>
          </p:cNvSpPr>
          <p:nvPr/>
        </p:nvSpPr>
        <p:spPr bwMode="auto">
          <a:xfrm flipH="1">
            <a:off x="6858000" y="19050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4840" name="Picture 33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096000" y="3429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1" name="Text Box 34"/>
          <p:cNvSpPr txBox="1">
            <a:spLocks noChangeArrowheads="1"/>
          </p:cNvSpPr>
          <p:nvPr/>
        </p:nvSpPr>
        <p:spPr bwMode="auto">
          <a:xfrm>
            <a:off x="2552701" y="949989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take shelter in the shop area away from windows and equipment.</a:t>
            </a:r>
          </a:p>
        </p:txBody>
      </p:sp>
      <p:sp>
        <p:nvSpPr>
          <p:cNvPr id="34842" name="Rectangle 35" descr="Light downward diagonal"/>
          <p:cNvSpPr>
            <a:spLocks noChangeArrowheads="1"/>
          </p:cNvSpPr>
          <p:nvPr/>
        </p:nvSpPr>
        <p:spPr bwMode="auto">
          <a:xfrm>
            <a:off x="2514601" y="982663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44" name="Group 38"/>
          <p:cNvGrpSpPr>
            <a:grpSpLocks/>
          </p:cNvGrpSpPr>
          <p:nvPr/>
        </p:nvGrpSpPr>
        <p:grpSpPr bwMode="auto">
          <a:xfrm>
            <a:off x="8001000" y="3733800"/>
            <a:ext cx="381000" cy="152400"/>
            <a:chOff x="2016" y="1200"/>
            <a:chExt cx="240" cy="96"/>
          </a:xfrm>
        </p:grpSpPr>
        <p:sp>
          <p:nvSpPr>
            <p:cNvPr id="34849" name="Rectangle 39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0" name="Text Box 40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34845" name="Text Box 41"/>
          <p:cNvSpPr txBox="1">
            <a:spLocks noChangeArrowheads="1"/>
          </p:cNvSpPr>
          <p:nvPr/>
        </p:nvSpPr>
        <p:spPr bwMode="auto">
          <a:xfrm>
            <a:off x="7924800" y="3886200"/>
            <a:ext cx="533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FACP – Located at bottom of stairs. </a:t>
            </a:r>
          </a:p>
        </p:txBody>
      </p:sp>
      <p:pic>
        <p:nvPicPr>
          <p:cNvPr id="34846" name="Picture 42" descr="Image:Sign first aid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5562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7" name="Text Box 43"/>
          <p:cNvSpPr txBox="1">
            <a:spLocks noChangeArrowheads="1"/>
          </p:cNvSpPr>
          <p:nvPr/>
        </p:nvSpPr>
        <p:spPr bwMode="auto">
          <a:xfrm>
            <a:off x="2438400" y="54864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First aid kit located in shop area on first floor.</a:t>
            </a:r>
          </a:p>
        </p:txBody>
      </p:sp>
      <p:sp>
        <p:nvSpPr>
          <p:cNvPr id="35" name="AutoShape 70"/>
          <p:cNvSpPr>
            <a:spLocks noChangeArrowheads="1"/>
          </p:cNvSpPr>
          <p:nvPr/>
        </p:nvSpPr>
        <p:spPr bwMode="auto">
          <a:xfrm>
            <a:off x="4876800" y="1143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5029200" y="1143000"/>
            <a:ext cx="12192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South Parking Lot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Picture 2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7890137" y="3944219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7716D0-3C1F-493C-878F-0510E5F0BCB9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Catherine Helgeson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Margaret </a:t>
            </a:r>
            <a:r>
              <a:rPr lang="en-US" sz="1000" dirty="0" err="1"/>
              <a:t>Smallbrock</a:t>
            </a:r>
            <a:endParaRPr lang="en-US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334FF-FCA9-4458-9E46-EA1FCD170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66" y="2004108"/>
            <a:ext cx="6918768" cy="3018002"/>
          </a:xfrm>
          <a:prstGeom prst="rect">
            <a:avLst/>
          </a:prstGeom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HOWARD PETERSON HALL –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pic>
        <p:nvPicPr>
          <p:cNvPr id="38916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864475" y="4267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578475" y="4191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578475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2530475" y="3048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940675" y="46482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301875" y="31242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Line 16"/>
          <p:cNvSpPr>
            <a:spLocks noChangeShapeType="1"/>
          </p:cNvSpPr>
          <p:nvPr/>
        </p:nvSpPr>
        <p:spPr bwMode="auto">
          <a:xfrm>
            <a:off x="2378075" y="3276600"/>
            <a:ext cx="3048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16"/>
          <p:cNvSpPr>
            <a:spLocks noChangeShapeType="1"/>
          </p:cNvSpPr>
          <p:nvPr/>
        </p:nvSpPr>
        <p:spPr bwMode="auto">
          <a:xfrm>
            <a:off x="5654675" y="4343400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16"/>
          <p:cNvSpPr>
            <a:spLocks noChangeShapeType="1"/>
          </p:cNvSpPr>
          <p:nvPr/>
        </p:nvSpPr>
        <p:spPr bwMode="auto">
          <a:xfrm>
            <a:off x="5654675" y="3505200"/>
            <a:ext cx="0" cy="838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16"/>
          <p:cNvSpPr>
            <a:spLocks noChangeShapeType="1"/>
          </p:cNvSpPr>
          <p:nvPr/>
        </p:nvSpPr>
        <p:spPr bwMode="auto">
          <a:xfrm>
            <a:off x="5426075" y="3276600"/>
            <a:ext cx="22860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6" name="Line 16"/>
          <p:cNvSpPr>
            <a:spLocks noChangeShapeType="1"/>
          </p:cNvSpPr>
          <p:nvPr/>
        </p:nvSpPr>
        <p:spPr bwMode="auto">
          <a:xfrm>
            <a:off x="8169275" y="43434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7" name="Line 20"/>
          <p:cNvSpPr>
            <a:spLocks noChangeShapeType="1"/>
          </p:cNvSpPr>
          <p:nvPr/>
        </p:nvSpPr>
        <p:spPr bwMode="auto">
          <a:xfrm flipH="1">
            <a:off x="1981200" y="3276600"/>
            <a:ext cx="4730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8" name="Line 20"/>
          <p:cNvSpPr>
            <a:spLocks noChangeShapeType="1"/>
          </p:cNvSpPr>
          <p:nvPr/>
        </p:nvSpPr>
        <p:spPr bwMode="auto">
          <a:xfrm flipV="1">
            <a:off x="7407274" y="2971800"/>
            <a:ext cx="746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9" name="Line 20"/>
          <p:cNvSpPr>
            <a:spLocks noChangeShapeType="1"/>
          </p:cNvSpPr>
          <p:nvPr/>
        </p:nvSpPr>
        <p:spPr bwMode="auto">
          <a:xfrm flipH="1">
            <a:off x="8169274" y="4648200"/>
            <a:ext cx="1" cy="58564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0" name="Line 16"/>
          <p:cNvSpPr>
            <a:spLocks noChangeShapeType="1"/>
          </p:cNvSpPr>
          <p:nvPr/>
        </p:nvSpPr>
        <p:spPr bwMode="auto">
          <a:xfrm>
            <a:off x="5426075" y="3276600"/>
            <a:ext cx="1371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1" name="Line 16"/>
          <p:cNvSpPr>
            <a:spLocks noChangeShapeType="1"/>
          </p:cNvSpPr>
          <p:nvPr/>
        </p:nvSpPr>
        <p:spPr bwMode="auto">
          <a:xfrm flipV="1">
            <a:off x="6797675" y="2971800"/>
            <a:ext cx="60960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32" name="Picture 58" descr="Image:Sign first aid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7448" y="3525932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5" name="Rectangle 29" descr="Light downward diagonal"/>
          <p:cNvSpPr>
            <a:spLocks noChangeArrowheads="1"/>
          </p:cNvSpPr>
          <p:nvPr/>
        </p:nvSpPr>
        <p:spPr bwMode="auto">
          <a:xfrm>
            <a:off x="4359275" y="2743200"/>
            <a:ext cx="762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36" name="Group 45"/>
          <p:cNvGrpSpPr>
            <a:grpSpLocks/>
          </p:cNvGrpSpPr>
          <p:nvPr/>
        </p:nvGrpSpPr>
        <p:grpSpPr bwMode="auto">
          <a:xfrm>
            <a:off x="1981200" y="1600200"/>
            <a:ext cx="381000" cy="152400"/>
            <a:chOff x="2016" y="1200"/>
            <a:chExt cx="240" cy="96"/>
          </a:xfrm>
        </p:grpSpPr>
        <p:sp>
          <p:nvSpPr>
            <p:cNvPr id="38952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3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38937" name="AutoShape 33"/>
          <p:cNvSpPr>
            <a:spLocks noChangeArrowheads="1"/>
          </p:cNvSpPr>
          <p:nvPr/>
        </p:nvSpPr>
        <p:spPr bwMode="auto">
          <a:xfrm>
            <a:off x="5197475" y="35052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2362200" y="15240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main Fire Alarm Control Panel is located at the West </a:t>
            </a:r>
            <a:r>
              <a:rPr lang="en-US" sz="800" err="1"/>
              <a:t>Surbeck</a:t>
            </a:r>
            <a:r>
              <a:rPr lang="en-US" sz="800"/>
              <a:t> Center entrance.</a:t>
            </a:r>
          </a:p>
        </p:txBody>
      </p:sp>
      <p:grpSp>
        <p:nvGrpSpPr>
          <p:cNvPr id="38939" name="Group 45"/>
          <p:cNvGrpSpPr>
            <a:grpSpLocks/>
          </p:cNvGrpSpPr>
          <p:nvPr/>
        </p:nvGrpSpPr>
        <p:grpSpPr bwMode="auto">
          <a:xfrm>
            <a:off x="7198628" y="3814889"/>
            <a:ext cx="381000" cy="152400"/>
            <a:chOff x="2016" y="1200"/>
            <a:chExt cx="240" cy="96"/>
          </a:xfrm>
        </p:grpSpPr>
        <p:sp>
          <p:nvSpPr>
            <p:cNvPr id="38950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1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38940" name="Rectangle 26" descr="Light downward diagonal"/>
          <p:cNvSpPr>
            <a:spLocks noChangeArrowheads="1"/>
          </p:cNvSpPr>
          <p:nvPr/>
        </p:nvSpPr>
        <p:spPr bwMode="auto">
          <a:xfrm>
            <a:off x="2682875" y="3124200"/>
            <a:ext cx="2514600" cy="401732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Rectangle 26" descr="Light downward diagonal"/>
          <p:cNvSpPr>
            <a:spLocks noChangeArrowheads="1"/>
          </p:cNvSpPr>
          <p:nvPr/>
        </p:nvSpPr>
        <p:spPr bwMode="auto">
          <a:xfrm>
            <a:off x="5673722" y="4267200"/>
            <a:ext cx="1428754" cy="304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Rectangle 29" descr="Light downward diagonal"/>
          <p:cNvSpPr>
            <a:spLocks noChangeArrowheads="1"/>
          </p:cNvSpPr>
          <p:nvPr/>
        </p:nvSpPr>
        <p:spPr bwMode="auto">
          <a:xfrm>
            <a:off x="5578475" y="3505200"/>
            <a:ext cx="95247" cy="762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Rectangle 29" descr="Light downward diagonal"/>
          <p:cNvSpPr>
            <a:spLocks noChangeArrowheads="1"/>
          </p:cNvSpPr>
          <p:nvPr/>
        </p:nvSpPr>
        <p:spPr bwMode="auto">
          <a:xfrm>
            <a:off x="8474075" y="4343400"/>
            <a:ext cx="457200" cy="228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Rectangle 29" descr="Light downward diagonal"/>
          <p:cNvSpPr>
            <a:spLocks noChangeArrowheads="1"/>
          </p:cNvSpPr>
          <p:nvPr/>
        </p:nvSpPr>
        <p:spPr bwMode="auto">
          <a:xfrm>
            <a:off x="8011164" y="4131668"/>
            <a:ext cx="756589" cy="218822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Line 64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6" name="Text Box 65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8947" name="AutoShape 59"/>
          <p:cNvSpPr>
            <a:spLocks noChangeArrowheads="1"/>
          </p:cNvSpPr>
          <p:nvPr/>
        </p:nvSpPr>
        <p:spPr bwMode="auto">
          <a:xfrm>
            <a:off x="20574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Text Box 28"/>
          <p:cNvSpPr txBox="1">
            <a:spLocks noChangeArrowheads="1"/>
          </p:cNvSpPr>
          <p:nvPr/>
        </p:nvSpPr>
        <p:spPr bwMode="auto">
          <a:xfrm>
            <a:off x="2362200" y="10668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 is located in the March/</a:t>
            </a:r>
            <a:r>
              <a:rPr lang="en-US" sz="800" err="1"/>
              <a:t>Dake</a:t>
            </a:r>
            <a:r>
              <a:rPr lang="en-US" sz="800"/>
              <a:t> Plaza.</a:t>
            </a:r>
          </a:p>
        </p:txBody>
      </p:sp>
      <p:sp>
        <p:nvSpPr>
          <p:cNvPr id="38949" name="Flowchart: Summing Junction 74"/>
          <p:cNvSpPr>
            <a:spLocks noChangeArrowheads="1"/>
          </p:cNvSpPr>
          <p:nvPr/>
        </p:nvSpPr>
        <p:spPr bwMode="auto">
          <a:xfrm>
            <a:off x="2454275" y="2590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Picture 44">
            <a:extLst>
              <a:ext uri="{FF2B5EF4-FFF2-40B4-BE49-F238E27FC236}">
                <a16:creationId xmlns:a16="http://schemas.microsoft.com/office/drawing/2014/main" id="{66A8774E-60C1-450E-8786-1F5AF5E0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5410200" y="3276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7BE5990F-A1C7-41AB-B097-3CD30993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8027987" y="4800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23F776-CFF3-49A7-85E8-9ACDDA98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2209800" y="3048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26" descr="Light downward diagonal">
            <a:extLst>
              <a:ext uri="{FF2B5EF4-FFF2-40B4-BE49-F238E27FC236}">
                <a16:creationId xmlns:a16="http://schemas.microsoft.com/office/drawing/2014/main" id="{ABCFB5D4-CA20-4A7E-A046-D7A4469E6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550" y="4200778"/>
            <a:ext cx="903281" cy="360792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26" descr="Light downward diagonal">
            <a:extLst>
              <a:ext uri="{FF2B5EF4-FFF2-40B4-BE49-F238E27FC236}">
                <a16:creationId xmlns:a16="http://schemas.microsoft.com/office/drawing/2014/main" id="{6F13BFA8-46DA-48EB-BFAD-4C6509974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1" y="3817090"/>
            <a:ext cx="350453" cy="443015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187D-3E5D-488E-AD75-FA0B8BC87298}"/>
              </a:ext>
            </a:extLst>
          </p:cNvPr>
          <p:cNvSpPr txBox="1"/>
          <p:nvPr/>
        </p:nvSpPr>
        <p:spPr>
          <a:xfrm>
            <a:off x="2651203" y="4643929"/>
            <a:ext cx="1788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2 AED’s are located in </a:t>
            </a:r>
            <a:r>
              <a:rPr lang="en-US" sz="800" err="1"/>
              <a:t>Surbeck</a:t>
            </a:r>
            <a:r>
              <a:rPr lang="en-US" sz="800"/>
              <a:t> Center </a:t>
            </a:r>
          </a:p>
          <a:p>
            <a:pPr marL="228600" indent="-228600">
              <a:buAutoNum type="arabicPeriod"/>
            </a:pPr>
            <a:r>
              <a:rPr lang="en-US" sz="800"/>
              <a:t>Down the bookstore hallway across from Student Health</a:t>
            </a:r>
          </a:p>
          <a:p>
            <a:pPr marL="228600" indent="-228600">
              <a:buAutoNum type="arabicPeriod"/>
            </a:pPr>
            <a:r>
              <a:rPr lang="en-US" sz="800"/>
              <a:t>Across from the Dining Services Office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4FA522-DB1B-4623-A802-EBCD3A6A9DFC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Bryce Nussbaum</a:t>
            </a:r>
          </a:p>
        </p:txBody>
      </p:sp>
      <p:pic>
        <p:nvPicPr>
          <p:cNvPr id="54" name="Picture 42">
            <a:extLst>
              <a:ext uri="{FF2B5EF4-FFF2-40B4-BE49-F238E27FC236}">
                <a16:creationId xmlns:a16="http://schemas.microsoft.com/office/drawing/2014/main" id="{5EDC29E0-E859-44C4-AAB0-B5743F33D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445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253" b="27605"/>
          <a:stretch>
            <a:fillRect/>
          </a:stretch>
        </p:blipFill>
        <p:spPr bwMode="auto">
          <a:xfrm>
            <a:off x="2133600" y="2362200"/>
            <a:ext cx="6892925" cy="2438400"/>
          </a:xfrm>
          <a:noFill/>
          <a:ln algn="ctr"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HOWARD PETERSON HALL –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pic>
        <p:nvPicPr>
          <p:cNvPr id="39940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3124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8153400" y="3962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10200" y="4191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24384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6200" y="19812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924800" y="44196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953000" y="30480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133600" y="30480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Line 16"/>
          <p:cNvSpPr>
            <a:spLocks noChangeShapeType="1"/>
          </p:cNvSpPr>
          <p:nvPr/>
        </p:nvSpPr>
        <p:spPr bwMode="auto">
          <a:xfrm>
            <a:off x="2362200" y="3200400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9" name="Line 16"/>
          <p:cNvSpPr>
            <a:spLocks noChangeShapeType="1"/>
          </p:cNvSpPr>
          <p:nvPr/>
        </p:nvSpPr>
        <p:spPr bwMode="auto">
          <a:xfrm>
            <a:off x="5486400" y="4249738"/>
            <a:ext cx="2667000" cy="174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0" name="Line 16"/>
          <p:cNvSpPr>
            <a:spLocks noChangeShapeType="1"/>
          </p:cNvSpPr>
          <p:nvPr/>
        </p:nvSpPr>
        <p:spPr bwMode="auto">
          <a:xfrm>
            <a:off x="5334000" y="3200400"/>
            <a:ext cx="15240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1" name="Line 16"/>
          <p:cNvSpPr>
            <a:spLocks noChangeShapeType="1"/>
          </p:cNvSpPr>
          <p:nvPr/>
        </p:nvSpPr>
        <p:spPr bwMode="auto">
          <a:xfrm>
            <a:off x="5502275" y="33528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2" name="Line 20"/>
          <p:cNvSpPr>
            <a:spLocks noChangeShapeType="1"/>
          </p:cNvSpPr>
          <p:nvPr/>
        </p:nvSpPr>
        <p:spPr bwMode="auto">
          <a:xfrm flipH="1" flipV="1">
            <a:off x="2362200" y="2971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53" name="Line 20"/>
          <p:cNvSpPr>
            <a:spLocks noChangeShapeType="1"/>
          </p:cNvSpPr>
          <p:nvPr/>
        </p:nvSpPr>
        <p:spPr bwMode="auto">
          <a:xfrm>
            <a:off x="8077200" y="43434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55" name="AutoShape 21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Line 64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58" name="Text Box 65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9959" name="AutoShape 59"/>
          <p:cNvSpPr>
            <a:spLocks noChangeArrowheads="1"/>
          </p:cNvSpPr>
          <p:nvPr/>
        </p:nvSpPr>
        <p:spPr bwMode="auto">
          <a:xfrm>
            <a:off x="20574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Text Box 28"/>
          <p:cNvSpPr txBox="1">
            <a:spLocks noChangeArrowheads="1"/>
          </p:cNvSpPr>
          <p:nvPr/>
        </p:nvSpPr>
        <p:spPr bwMode="auto">
          <a:xfrm>
            <a:off x="2362200" y="10668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 is located in the March/Dake Plaza.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51" descr="Light downward diagonal"/>
          <p:cNvSpPr>
            <a:spLocks noChangeArrowheads="1"/>
          </p:cNvSpPr>
          <p:nvPr/>
        </p:nvSpPr>
        <p:spPr bwMode="auto">
          <a:xfrm>
            <a:off x="2362200" y="1673622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2438400" y="1673622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pic>
        <p:nvPicPr>
          <p:cNvPr id="28" name="Picture 44">
            <a:extLst>
              <a:ext uri="{FF2B5EF4-FFF2-40B4-BE49-F238E27FC236}">
                <a16:creationId xmlns:a16="http://schemas.microsoft.com/office/drawing/2014/main" id="{6DE78C5F-D1D2-40E8-B800-AACFE7B3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360987" y="2667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E8F0A-868A-BF82-7D12-ECADD6C55F80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Bryce Nussbaum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570" b="24237"/>
          <a:stretch>
            <a:fillRect/>
          </a:stretch>
        </p:blipFill>
        <p:spPr bwMode="auto">
          <a:xfrm>
            <a:off x="2139950" y="2362200"/>
            <a:ext cx="7004050" cy="2743200"/>
          </a:xfrm>
          <a:noFill/>
          <a:ln algn="ctr">
            <a:miter lim="800000"/>
            <a:headEnd/>
            <a:tailEnd/>
          </a:ln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HOWARD PETERSON HALL 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pic>
        <p:nvPicPr>
          <p:cNvPr id="40964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92750" y="4267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26415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8315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2444750" y="3124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6200" y="19812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8159750" y="42672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035550" y="31242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139950" y="32004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8388350" y="4114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3" name="Line 16"/>
          <p:cNvSpPr>
            <a:spLocks noChangeShapeType="1"/>
          </p:cNvSpPr>
          <p:nvPr/>
        </p:nvSpPr>
        <p:spPr bwMode="auto">
          <a:xfrm>
            <a:off x="2368550" y="3276600"/>
            <a:ext cx="3200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4" name="Line 16"/>
          <p:cNvSpPr>
            <a:spLocks noChangeShapeType="1"/>
          </p:cNvSpPr>
          <p:nvPr/>
        </p:nvSpPr>
        <p:spPr bwMode="auto">
          <a:xfrm flipV="1">
            <a:off x="5568950" y="3276600"/>
            <a:ext cx="0" cy="1066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5" name="Line 16"/>
          <p:cNvSpPr>
            <a:spLocks noChangeShapeType="1"/>
          </p:cNvSpPr>
          <p:nvPr/>
        </p:nvSpPr>
        <p:spPr bwMode="auto">
          <a:xfrm>
            <a:off x="5645150" y="4343400"/>
            <a:ext cx="2895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6" name="Line 20"/>
          <p:cNvSpPr>
            <a:spLocks noChangeShapeType="1"/>
          </p:cNvSpPr>
          <p:nvPr/>
        </p:nvSpPr>
        <p:spPr bwMode="auto">
          <a:xfrm flipV="1">
            <a:off x="2368550" y="30480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7" name="Line 20"/>
          <p:cNvSpPr>
            <a:spLocks noChangeShapeType="1"/>
          </p:cNvSpPr>
          <p:nvPr/>
        </p:nvSpPr>
        <p:spPr bwMode="auto">
          <a:xfrm>
            <a:off x="8464550" y="43434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AutoShape 21"/>
          <p:cNvSpPr>
            <a:spLocks noChangeArrowheads="1"/>
          </p:cNvSpPr>
          <p:nvPr/>
        </p:nvSpPr>
        <p:spPr bwMode="auto">
          <a:xfrm>
            <a:off x="5187950" y="34290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64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80" name="Text Box 65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40983" name="AutoShape 59"/>
          <p:cNvSpPr>
            <a:spLocks noChangeArrowheads="1"/>
          </p:cNvSpPr>
          <p:nvPr/>
        </p:nvSpPr>
        <p:spPr bwMode="auto">
          <a:xfrm>
            <a:off x="20574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Text Box 28"/>
          <p:cNvSpPr txBox="1">
            <a:spLocks noChangeArrowheads="1"/>
          </p:cNvSpPr>
          <p:nvPr/>
        </p:nvSpPr>
        <p:spPr bwMode="auto">
          <a:xfrm>
            <a:off x="2362200" y="10668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 is located in the March/Dake Plaza.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51" descr="Light downward diagonal"/>
          <p:cNvSpPr>
            <a:spLocks noChangeArrowheads="1"/>
          </p:cNvSpPr>
          <p:nvPr/>
        </p:nvSpPr>
        <p:spPr bwMode="auto">
          <a:xfrm>
            <a:off x="2362200" y="1673622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2438400" y="1673622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pic>
        <p:nvPicPr>
          <p:cNvPr id="28" name="Picture 44">
            <a:extLst>
              <a:ext uri="{FF2B5EF4-FFF2-40B4-BE49-F238E27FC236}">
                <a16:creationId xmlns:a16="http://schemas.microsoft.com/office/drawing/2014/main" id="{442764D9-482B-4C11-AE6F-EBFC4665E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360987" y="28194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0A86C-CB92-F5DC-2584-00C604FAA6BA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jroberts\AppData\Local\Microsoft\Windows\Temporary Internet Files\Content.Outlook\Q40S62YN\Paleo-LEVEL1 (4).jpg"/>
          <p:cNvPicPr>
            <a:picLocks noChangeAspect="1" noChangeArrowheads="1"/>
          </p:cNvPicPr>
          <p:nvPr/>
        </p:nvPicPr>
        <p:blipFill>
          <a:blip r:embed="rId2" cstate="print"/>
          <a:srcRect b="14444"/>
          <a:stretch>
            <a:fillRect/>
          </a:stretch>
        </p:blipFill>
        <p:spPr bwMode="auto">
          <a:xfrm>
            <a:off x="2862263" y="1066800"/>
            <a:ext cx="43465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Line 22"/>
          <p:cNvSpPr>
            <a:spLocks noChangeShapeType="1"/>
          </p:cNvSpPr>
          <p:nvPr/>
        </p:nvSpPr>
        <p:spPr bwMode="auto">
          <a:xfrm flipV="1">
            <a:off x="8001000" y="1143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2" name="Text Box 23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53253" name="Picture 1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4953000" y="2057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1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4572000" y="5486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1816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114800" y="3962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114800" y="4343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191000" y="4572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114800" y="5029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953000" y="5029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34000" y="4495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34000" y="2895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3" name="AutoShape 30"/>
          <p:cNvSpPr>
            <a:spLocks noChangeArrowheads="1"/>
          </p:cNvSpPr>
          <p:nvPr/>
        </p:nvSpPr>
        <p:spPr bwMode="auto">
          <a:xfrm>
            <a:off x="3505200" y="40386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Rectangle 23" descr="Light downward diagonal"/>
          <p:cNvSpPr>
            <a:spLocks noChangeArrowheads="1"/>
          </p:cNvSpPr>
          <p:nvPr/>
        </p:nvSpPr>
        <p:spPr bwMode="auto">
          <a:xfrm>
            <a:off x="4953000" y="4756455"/>
            <a:ext cx="990600" cy="196545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65" name="Group 45"/>
          <p:cNvGrpSpPr>
            <a:grpSpLocks/>
          </p:cNvGrpSpPr>
          <p:nvPr/>
        </p:nvGrpSpPr>
        <p:grpSpPr bwMode="auto">
          <a:xfrm>
            <a:off x="4724400" y="1828800"/>
            <a:ext cx="381000" cy="152400"/>
            <a:chOff x="2016" y="1200"/>
            <a:chExt cx="240" cy="96"/>
          </a:xfrm>
        </p:grpSpPr>
        <p:sp>
          <p:nvSpPr>
            <p:cNvPr id="53282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3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53266" name="Line 14"/>
          <p:cNvSpPr>
            <a:spLocks noChangeShapeType="1"/>
          </p:cNvSpPr>
          <p:nvPr/>
        </p:nvSpPr>
        <p:spPr bwMode="auto">
          <a:xfrm>
            <a:off x="4648200" y="1981200"/>
            <a:ext cx="0" cy="5334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7" name="Line 17"/>
          <p:cNvSpPr>
            <a:spLocks noChangeShapeType="1"/>
          </p:cNvSpPr>
          <p:nvPr/>
        </p:nvSpPr>
        <p:spPr bwMode="auto">
          <a:xfrm flipV="1">
            <a:off x="4648200" y="1676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Line 17"/>
          <p:cNvSpPr>
            <a:spLocks noChangeShapeType="1"/>
          </p:cNvSpPr>
          <p:nvPr/>
        </p:nvSpPr>
        <p:spPr bwMode="auto">
          <a:xfrm>
            <a:off x="4572000" y="5638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9" name="Line 14"/>
          <p:cNvSpPr>
            <a:spLocks noChangeShapeType="1"/>
          </p:cNvSpPr>
          <p:nvPr/>
        </p:nvSpPr>
        <p:spPr bwMode="auto">
          <a:xfrm>
            <a:off x="4495800" y="5105400"/>
            <a:ext cx="76200" cy="5334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0" name="Text Box 41"/>
          <p:cNvSpPr txBox="1">
            <a:spLocks noChangeArrowheads="1"/>
          </p:cNvSpPr>
          <p:nvPr/>
        </p:nvSpPr>
        <p:spPr bwMode="auto">
          <a:xfrm>
            <a:off x="4572000" y="57150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top of staircase</a:t>
            </a:r>
          </a:p>
        </p:txBody>
      </p:sp>
      <p:sp>
        <p:nvSpPr>
          <p:cNvPr id="53271" name="Flowchart: Summing Junction 32"/>
          <p:cNvSpPr>
            <a:spLocks noChangeArrowheads="1"/>
          </p:cNvSpPr>
          <p:nvPr/>
        </p:nvSpPr>
        <p:spPr bwMode="auto">
          <a:xfrm>
            <a:off x="3276600" y="6019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53272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3200400" y="2895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274" name="Group 45"/>
          <p:cNvGrpSpPr>
            <a:grpSpLocks/>
          </p:cNvGrpSpPr>
          <p:nvPr/>
        </p:nvGrpSpPr>
        <p:grpSpPr bwMode="auto">
          <a:xfrm>
            <a:off x="3581400" y="4495800"/>
            <a:ext cx="381000" cy="152400"/>
            <a:chOff x="2016" y="1200"/>
            <a:chExt cx="240" cy="96"/>
          </a:xfrm>
        </p:grpSpPr>
        <p:sp>
          <p:nvSpPr>
            <p:cNvPr id="53280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1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53275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943600" y="2590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6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429000" y="2667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7" name="Picture 48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3429000" y="32766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8" name="Picture 47"/>
          <p:cNvPicPr>
            <a:picLocks noChangeAspect="1" noChangeArrowheads="1"/>
          </p:cNvPicPr>
          <p:nvPr/>
        </p:nvPicPr>
        <p:blipFill>
          <a:blip r:embed="rId7" cstate="print"/>
          <a:srcRect l="18750" t="32948" r="68750" b="32658"/>
          <a:stretch>
            <a:fillRect/>
          </a:stretch>
        </p:blipFill>
        <p:spPr bwMode="auto">
          <a:xfrm>
            <a:off x="3429000" y="37338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79" name="AutoShape 70"/>
          <p:cNvSpPr>
            <a:spLocks noChangeArrowheads="1"/>
          </p:cNvSpPr>
          <p:nvPr/>
        </p:nvSpPr>
        <p:spPr bwMode="auto">
          <a:xfrm>
            <a:off x="2895600" y="990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05200" y="35052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971800" y="6324600"/>
            <a:ext cx="6172200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1600"/>
              <a:t>James E. Martin Paleontology Research Center – 1</a:t>
            </a:r>
            <a:r>
              <a:rPr lang="en-US" sz="1600" baseline="30000"/>
              <a:t>ST</a:t>
            </a:r>
            <a:r>
              <a:rPr lang="en-US" sz="1600"/>
              <a:t> Floor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23" descr="Light downward diagonal"/>
          <p:cNvSpPr>
            <a:spLocks noChangeArrowheads="1"/>
          </p:cNvSpPr>
          <p:nvPr/>
        </p:nvSpPr>
        <p:spPr bwMode="auto">
          <a:xfrm rot="21129058">
            <a:off x="3148189" y="3091380"/>
            <a:ext cx="1003923" cy="899308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AutoShape 67" descr="Light downward diagonal"/>
          <p:cNvSpPr>
            <a:spLocks noChangeArrowheads="1"/>
          </p:cNvSpPr>
          <p:nvPr/>
        </p:nvSpPr>
        <p:spPr bwMode="auto">
          <a:xfrm rot="21066415" flipV="1">
            <a:off x="4316913" y="3728546"/>
            <a:ext cx="766568" cy="1837031"/>
          </a:xfrm>
          <a:prstGeom prst="rtTriangle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67" descr="Light downward diagonal"/>
          <p:cNvSpPr>
            <a:spLocks noChangeArrowheads="1"/>
          </p:cNvSpPr>
          <p:nvPr/>
        </p:nvSpPr>
        <p:spPr bwMode="auto">
          <a:xfrm rot="10800000" flipV="1">
            <a:off x="4495800" y="3664459"/>
            <a:ext cx="439376" cy="1870210"/>
          </a:xfrm>
          <a:prstGeom prst="rtTriangle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4648200" y="1828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9211447-435B-12EE-D20C-559C035B6A37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Samantha Wright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Darrin </a:t>
            </a:r>
            <a:r>
              <a:rPr lang="en-US" sz="1000" dirty="0" err="1"/>
              <a:t>Pagnac</a:t>
            </a:r>
            <a:endParaRPr lang="en-US" sz="1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jroberts\AppData\Local\Microsoft\Windows\Temporary Internet Files\Content.Outlook\Q40S62YN\Paleo-LEVEL2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990600"/>
            <a:ext cx="44259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Line 22"/>
          <p:cNvSpPr>
            <a:spLocks noChangeShapeType="1"/>
          </p:cNvSpPr>
          <p:nvPr/>
        </p:nvSpPr>
        <p:spPr bwMode="auto">
          <a:xfrm flipV="1">
            <a:off x="8001000" y="990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Text Box 23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54277" name="Picture 1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4191000" y="2667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029200" y="5715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6096000" y="5791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791200" y="2590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419600" y="5638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47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3657600" y="38100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48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3581400" y="32004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5" name="AutoShape 96"/>
          <p:cNvSpPr>
            <a:spLocks noChangeArrowheads="1"/>
          </p:cNvSpPr>
          <p:nvPr/>
        </p:nvSpPr>
        <p:spPr bwMode="auto">
          <a:xfrm>
            <a:off x="2286000" y="1066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AutoShape 99"/>
          <p:cNvSpPr>
            <a:spLocks noChangeArrowheads="1"/>
          </p:cNvSpPr>
          <p:nvPr/>
        </p:nvSpPr>
        <p:spPr bwMode="auto">
          <a:xfrm>
            <a:off x="5638800" y="44196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4287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0292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50292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9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44958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0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43434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1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438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2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22860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3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38100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4" name="Picture 58" descr="Image:Sign first aid.sv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54864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5" name="Text Box 22"/>
          <p:cNvSpPr txBox="1">
            <a:spLocks noChangeArrowheads="1"/>
          </p:cNvSpPr>
          <p:nvPr/>
        </p:nvSpPr>
        <p:spPr bwMode="auto">
          <a:xfrm>
            <a:off x="2743200" y="914400"/>
            <a:ext cx="1828800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54296" name="Rectangle 23" descr="Light downward diagonal"/>
          <p:cNvSpPr>
            <a:spLocks noChangeArrowheads="1"/>
          </p:cNvSpPr>
          <p:nvPr/>
        </p:nvSpPr>
        <p:spPr bwMode="auto">
          <a:xfrm>
            <a:off x="2743200" y="838200"/>
            <a:ext cx="1828800" cy="609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7" name="Line 14"/>
          <p:cNvSpPr>
            <a:spLocks noChangeShapeType="1"/>
          </p:cNvSpPr>
          <p:nvPr/>
        </p:nvSpPr>
        <p:spPr bwMode="auto">
          <a:xfrm>
            <a:off x="4876800" y="54102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8" name="Line 17"/>
          <p:cNvSpPr>
            <a:spLocks noChangeShapeType="1"/>
          </p:cNvSpPr>
          <p:nvPr/>
        </p:nvSpPr>
        <p:spPr bwMode="auto">
          <a:xfrm>
            <a:off x="4876800" y="571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99" name="Line 14"/>
          <p:cNvSpPr>
            <a:spLocks noChangeShapeType="1"/>
          </p:cNvSpPr>
          <p:nvPr/>
        </p:nvSpPr>
        <p:spPr bwMode="auto">
          <a:xfrm flipV="1">
            <a:off x="6324600" y="54102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0" name="Line 17"/>
          <p:cNvSpPr>
            <a:spLocks noChangeShapeType="1"/>
          </p:cNvSpPr>
          <p:nvPr/>
        </p:nvSpPr>
        <p:spPr bwMode="auto">
          <a:xfrm>
            <a:off x="6324600" y="571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301" name="Line 14"/>
          <p:cNvSpPr>
            <a:spLocks noChangeShapeType="1"/>
          </p:cNvSpPr>
          <p:nvPr/>
        </p:nvSpPr>
        <p:spPr bwMode="auto">
          <a:xfrm>
            <a:off x="4267200" y="2362200"/>
            <a:ext cx="76200" cy="3048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2" name="Text Box 42"/>
          <p:cNvSpPr txBox="1">
            <a:spLocks noChangeArrowheads="1"/>
          </p:cNvSpPr>
          <p:nvPr/>
        </p:nvSpPr>
        <p:spPr bwMode="auto">
          <a:xfrm>
            <a:off x="4343400" y="22098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staircase</a:t>
            </a:r>
          </a:p>
        </p:txBody>
      </p:sp>
      <p:sp>
        <p:nvSpPr>
          <p:cNvPr id="54303" name="Line 17"/>
          <p:cNvSpPr>
            <a:spLocks noChangeShapeType="1"/>
          </p:cNvSpPr>
          <p:nvPr/>
        </p:nvSpPr>
        <p:spPr bwMode="auto">
          <a:xfrm flipH="1" flipV="1">
            <a:off x="4191000" y="20574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4304" name="Picture 39"/>
          <p:cNvPicPr>
            <a:picLocks noChangeAspect="1" noChangeArrowheads="1"/>
          </p:cNvPicPr>
          <p:nvPr/>
        </p:nvPicPr>
        <p:blipFill>
          <a:blip r:embed="rId11" cstate="print"/>
          <a:srcRect l="14482" t="41330" r="75000" b="37862"/>
          <a:stretch>
            <a:fillRect/>
          </a:stretch>
        </p:blipFill>
        <p:spPr bwMode="auto">
          <a:xfrm>
            <a:off x="3276600" y="2895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06" name="Text Box 5"/>
          <p:cNvSpPr txBox="1">
            <a:spLocks noChangeArrowheads="1"/>
          </p:cNvSpPr>
          <p:nvPr/>
        </p:nvSpPr>
        <p:spPr bwMode="auto">
          <a:xfrm>
            <a:off x="3048000" y="6324600"/>
            <a:ext cx="6096000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1600"/>
              <a:t>James E. Martin Paleontology Research Center– 2</a:t>
            </a:r>
            <a:r>
              <a:rPr lang="en-US" sz="1600" baseline="30000"/>
              <a:t>ND</a:t>
            </a:r>
            <a:r>
              <a:rPr lang="en-US" sz="1600"/>
              <a:t> FLOOR</a:t>
            </a:r>
          </a:p>
        </p:txBody>
      </p:sp>
      <p:pic>
        <p:nvPicPr>
          <p:cNvPr id="54307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791200" y="4648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8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172200" y="5029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9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019800" y="5029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10" name="Picture 1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0386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Oval 36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Picture 34" descr="http://dclips.fundraw.com/zobo500dir/rincage_yeux_yves_guillo_01.jpg">
            <a:extLst>
              <a:ext uri="{FF2B5EF4-FFF2-40B4-BE49-F238E27FC236}">
                <a16:creationId xmlns:a16="http://schemas.microsoft.com/office/drawing/2014/main" id="{6F3F23F0-2589-449E-888C-073316823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7111" y="5849375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38D9D-E967-266B-D7F5-C958FEEC011C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Samantha Wright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Darrin </a:t>
            </a:r>
            <a:r>
              <a:rPr lang="en-US" sz="1000" dirty="0" err="1"/>
              <a:t>Pagnac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dirty="0"/>
              <a:t>Vanderboom Research Lab (V-Lab)</a:t>
            </a:r>
          </a:p>
        </p:txBody>
      </p:sp>
      <p:sp>
        <p:nvSpPr>
          <p:cNvPr id="57348" name="Line 22"/>
          <p:cNvSpPr>
            <a:spLocks noChangeShapeType="1"/>
          </p:cNvSpPr>
          <p:nvPr/>
        </p:nvSpPr>
        <p:spPr bwMode="auto">
          <a:xfrm rot="10800000">
            <a:off x="8077200" y="990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49" name="Text Box 23"/>
          <p:cNvSpPr txBox="1">
            <a:spLocks noChangeArrowheads="1"/>
          </p:cNvSpPr>
          <p:nvPr/>
        </p:nvSpPr>
        <p:spPr bwMode="auto">
          <a:xfrm>
            <a:off x="8077200" y="9906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57374" name="AutoShape 59"/>
          <p:cNvSpPr>
            <a:spLocks noChangeArrowheads="1"/>
          </p:cNvSpPr>
          <p:nvPr/>
        </p:nvSpPr>
        <p:spPr bwMode="auto">
          <a:xfrm>
            <a:off x="4724400" y="1066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0" name="Text Box 28"/>
          <p:cNvSpPr txBox="1">
            <a:spLocks noChangeArrowheads="1"/>
          </p:cNvSpPr>
          <p:nvPr/>
        </p:nvSpPr>
        <p:spPr bwMode="auto">
          <a:xfrm>
            <a:off x="4953000" y="1066800"/>
            <a:ext cx="3124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Emergency Assembly Point – Center of North Parking Lot</a:t>
            </a:r>
          </a:p>
        </p:txBody>
      </p:sp>
      <p:sp>
        <p:nvSpPr>
          <p:cNvPr id="57386" name="Line 14"/>
          <p:cNvSpPr>
            <a:spLocks noChangeShapeType="1"/>
          </p:cNvSpPr>
          <p:nvPr/>
        </p:nvSpPr>
        <p:spPr bwMode="auto">
          <a:xfrm>
            <a:off x="76200" y="1182688"/>
            <a:ext cx="304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7" name="Line 17"/>
          <p:cNvSpPr>
            <a:spLocks noChangeShapeType="1"/>
          </p:cNvSpPr>
          <p:nvPr/>
        </p:nvSpPr>
        <p:spPr bwMode="auto">
          <a:xfrm>
            <a:off x="76200" y="129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7388" name="Group 45"/>
          <p:cNvGrpSpPr>
            <a:grpSpLocks/>
          </p:cNvGrpSpPr>
          <p:nvPr/>
        </p:nvGrpSpPr>
        <p:grpSpPr bwMode="auto">
          <a:xfrm>
            <a:off x="0" y="2322513"/>
            <a:ext cx="381000" cy="152400"/>
            <a:chOff x="2016" y="1200"/>
            <a:chExt cx="240" cy="96"/>
          </a:xfrm>
        </p:grpSpPr>
        <p:sp>
          <p:nvSpPr>
            <p:cNvPr id="57407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8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57389" name="Picture 39"/>
          <p:cNvPicPr>
            <a:picLocks noChangeAspect="1" noChangeArrowheads="1"/>
          </p:cNvPicPr>
          <p:nvPr/>
        </p:nvPicPr>
        <p:blipFill>
          <a:blip r:embed="rId2" cstate="print"/>
          <a:srcRect l="14482" t="41330" r="75000" b="37862"/>
          <a:stretch>
            <a:fillRect/>
          </a:stretch>
        </p:blipFill>
        <p:spPr bwMode="auto">
          <a:xfrm>
            <a:off x="76200" y="2895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0" name="Picture 4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6200" y="1905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1" name="Picture 4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6200" y="2133600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3" name="Picture 47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76200" y="1600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4" name="Picture 48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2286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5" name="Picture 50"/>
          <p:cNvPicPr>
            <a:picLocks noChangeAspect="1" noChangeArrowheads="1"/>
          </p:cNvPicPr>
          <p:nvPr/>
        </p:nvPicPr>
        <p:blipFill>
          <a:blip r:embed="rId7" cstate="print"/>
          <a:srcRect l="16667" t="41618" r="70833" b="37572"/>
          <a:stretch>
            <a:fillRect/>
          </a:stretch>
        </p:blipFill>
        <p:spPr bwMode="auto">
          <a:xfrm>
            <a:off x="381000" y="16002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6" name="Picture 58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97" name="AutoShape 96"/>
          <p:cNvSpPr>
            <a:spLocks noChangeArrowheads="1"/>
          </p:cNvSpPr>
          <p:nvPr/>
        </p:nvSpPr>
        <p:spPr bwMode="auto">
          <a:xfrm>
            <a:off x="76200" y="1371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8" name="AutoShape 99"/>
          <p:cNvSpPr>
            <a:spLocks noChangeArrowheads="1"/>
          </p:cNvSpPr>
          <p:nvPr/>
        </p:nvSpPr>
        <p:spPr bwMode="auto">
          <a:xfrm>
            <a:off x="76200" y="38100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9" name="AutoShape 30"/>
          <p:cNvSpPr>
            <a:spLocks noChangeArrowheads="1"/>
          </p:cNvSpPr>
          <p:nvPr/>
        </p:nvSpPr>
        <p:spPr bwMode="auto">
          <a:xfrm>
            <a:off x="76200" y="25146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400" name="Flowchart: Summing Junction 61"/>
          <p:cNvSpPr>
            <a:spLocks noChangeArrowheads="1"/>
          </p:cNvSpPr>
          <p:nvPr/>
        </p:nvSpPr>
        <p:spPr bwMode="auto">
          <a:xfrm>
            <a:off x="76200" y="2697163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0" y="1719072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57402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3581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03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35814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2" cstate="print"/>
          <a:srcRect l="14844" t="34375" r="14844" b="30624"/>
          <a:stretch>
            <a:fillRect/>
          </a:stretch>
        </p:blipFill>
        <p:spPr bwMode="auto">
          <a:xfrm rot="10800000">
            <a:off x="2133600" y="1524000"/>
            <a:ext cx="6367463" cy="396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50" name="Line 14"/>
          <p:cNvSpPr>
            <a:spLocks noChangeShapeType="1"/>
          </p:cNvSpPr>
          <p:nvPr/>
        </p:nvSpPr>
        <p:spPr bwMode="auto">
          <a:xfrm rot="10800000">
            <a:off x="2481263" y="2743200"/>
            <a:ext cx="4419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Line 14"/>
          <p:cNvSpPr>
            <a:spLocks noChangeShapeType="1"/>
          </p:cNvSpPr>
          <p:nvPr/>
        </p:nvSpPr>
        <p:spPr bwMode="auto">
          <a:xfrm rot="10800000">
            <a:off x="3319463" y="4419600"/>
            <a:ext cx="2057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2" name="Line 14"/>
          <p:cNvSpPr>
            <a:spLocks noChangeShapeType="1"/>
          </p:cNvSpPr>
          <p:nvPr/>
        </p:nvSpPr>
        <p:spPr bwMode="auto">
          <a:xfrm rot="10800000" flipV="1">
            <a:off x="3319463" y="2743200"/>
            <a:ext cx="0" cy="16764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3" name="Line 14"/>
          <p:cNvSpPr>
            <a:spLocks noChangeShapeType="1"/>
          </p:cNvSpPr>
          <p:nvPr/>
        </p:nvSpPr>
        <p:spPr bwMode="auto">
          <a:xfrm rot="10800000" flipV="1">
            <a:off x="5376863" y="2743200"/>
            <a:ext cx="0" cy="16764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rot="10800000" flipV="1">
            <a:off x="6977063" y="2362200"/>
            <a:ext cx="0" cy="19050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14"/>
          <p:cNvSpPr>
            <a:spLocks noChangeShapeType="1"/>
          </p:cNvSpPr>
          <p:nvPr/>
        </p:nvSpPr>
        <p:spPr bwMode="auto">
          <a:xfrm rot="10800000" flipV="1">
            <a:off x="7891463" y="2362200"/>
            <a:ext cx="0" cy="19050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Line 14"/>
          <p:cNvSpPr>
            <a:spLocks noChangeShapeType="1"/>
          </p:cNvSpPr>
          <p:nvPr/>
        </p:nvSpPr>
        <p:spPr bwMode="auto">
          <a:xfrm rot="10800000">
            <a:off x="6977063" y="4267200"/>
            <a:ext cx="914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7" name="Line 14"/>
          <p:cNvSpPr>
            <a:spLocks noChangeShapeType="1"/>
          </p:cNvSpPr>
          <p:nvPr/>
        </p:nvSpPr>
        <p:spPr bwMode="auto">
          <a:xfrm rot="10800000">
            <a:off x="6977063" y="3581400"/>
            <a:ext cx="914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 rot="10800000">
            <a:off x="6977063" y="2362200"/>
            <a:ext cx="914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Line 14"/>
          <p:cNvSpPr>
            <a:spLocks noChangeShapeType="1"/>
          </p:cNvSpPr>
          <p:nvPr/>
        </p:nvSpPr>
        <p:spPr bwMode="auto">
          <a:xfrm rot="10800000" flipV="1">
            <a:off x="2481263" y="2743200"/>
            <a:ext cx="0" cy="5334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Line 14"/>
          <p:cNvSpPr>
            <a:spLocks noChangeShapeType="1"/>
          </p:cNvSpPr>
          <p:nvPr/>
        </p:nvSpPr>
        <p:spPr bwMode="auto">
          <a:xfrm rot="10800000">
            <a:off x="7891463" y="3657600"/>
            <a:ext cx="304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 rot="10800000" flipH="1" flipV="1">
            <a:off x="8196263" y="3657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62" name="Line 17"/>
          <p:cNvSpPr>
            <a:spLocks noChangeShapeType="1"/>
          </p:cNvSpPr>
          <p:nvPr/>
        </p:nvSpPr>
        <p:spPr bwMode="auto">
          <a:xfrm rot="10800000" flipV="1">
            <a:off x="2176463" y="3276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736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16200000">
            <a:off x="4329113" y="2819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8" name="AutoShape 30"/>
          <p:cNvSpPr>
            <a:spLocks noChangeArrowheads="1"/>
          </p:cNvSpPr>
          <p:nvPr/>
        </p:nvSpPr>
        <p:spPr bwMode="auto">
          <a:xfrm rot="10800000">
            <a:off x="2328863" y="35052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9" name="Flowchart: Summing Junction 49"/>
          <p:cNvSpPr>
            <a:spLocks noChangeArrowheads="1"/>
          </p:cNvSpPr>
          <p:nvPr/>
        </p:nvSpPr>
        <p:spPr bwMode="auto">
          <a:xfrm rot="10800000">
            <a:off x="2176463" y="3505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grpSp>
        <p:nvGrpSpPr>
          <p:cNvPr id="57370" name="Group 45"/>
          <p:cNvGrpSpPr>
            <a:grpSpLocks/>
          </p:cNvGrpSpPr>
          <p:nvPr/>
        </p:nvGrpSpPr>
        <p:grpSpPr bwMode="auto">
          <a:xfrm>
            <a:off x="6596063" y="3124200"/>
            <a:ext cx="381000" cy="152400"/>
            <a:chOff x="2016" y="1200"/>
            <a:chExt cx="240" cy="96"/>
          </a:xfrm>
        </p:grpSpPr>
        <p:sp>
          <p:nvSpPr>
            <p:cNvPr id="57411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12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grpSp>
        <p:nvGrpSpPr>
          <p:cNvPr id="57371" name="Group 45"/>
          <p:cNvGrpSpPr>
            <a:grpSpLocks/>
          </p:cNvGrpSpPr>
          <p:nvPr/>
        </p:nvGrpSpPr>
        <p:grpSpPr bwMode="auto">
          <a:xfrm>
            <a:off x="7891463" y="3505200"/>
            <a:ext cx="381000" cy="152400"/>
            <a:chOff x="2016" y="1200"/>
            <a:chExt cx="240" cy="96"/>
          </a:xfrm>
        </p:grpSpPr>
        <p:sp>
          <p:nvSpPr>
            <p:cNvPr id="57409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10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57372" name="Picture 13"/>
          <p:cNvPicPr>
            <a:picLocks noChangeAspect="1" noChangeArrowheads="1"/>
          </p:cNvPicPr>
          <p:nvPr/>
        </p:nvPicPr>
        <p:blipFill>
          <a:blip r:embed="rId13" cstate="print"/>
          <a:srcRect l="12500" t="57143" r="81250" b="35907"/>
          <a:stretch>
            <a:fillRect/>
          </a:stretch>
        </p:blipFill>
        <p:spPr bwMode="auto">
          <a:xfrm>
            <a:off x="8196263" y="3479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73" name="Picture 13"/>
          <p:cNvPicPr>
            <a:picLocks noChangeAspect="1" noChangeArrowheads="1"/>
          </p:cNvPicPr>
          <p:nvPr/>
        </p:nvPicPr>
        <p:blipFill>
          <a:blip r:embed="rId13" cstate="print"/>
          <a:srcRect l="12500" t="57143" r="81250" b="35907"/>
          <a:stretch>
            <a:fillRect/>
          </a:stretch>
        </p:blipFill>
        <p:spPr bwMode="auto">
          <a:xfrm>
            <a:off x="2328863" y="3098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75" name="Rectangle 26" descr="Light downward diagonal"/>
          <p:cNvSpPr>
            <a:spLocks noChangeArrowheads="1"/>
          </p:cNvSpPr>
          <p:nvPr/>
        </p:nvSpPr>
        <p:spPr bwMode="auto">
          <a:xfrm rot="10800000">
            <a:off x="5563393" y="2897188"/>
            <a:ext cx="4572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6" name="Rectangle 26" descr="Light downward diagonal"/>
          <p:cNvSpPr>
            <a:spLocks noChangeArrowheads="1"/>
          </p:cNvSpPr>
          <p:nvPr/>
        </p:nvSpPr>
        <p:spPr bwMode="auto">
          <a:xfrm rot="10800000">
            <a:off x="3733800" y="2897188"/>
            <a:ext cx="4572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7" name="Rectangle 26" descr="Light downward diagonal"/>
          <p:cNvSpPr>
            <a:spLocks noChangeArrowheads="1"/>
          </p:cNvSpPr>
          <p:nvPr/>
        </p:nvSpPr>
        <p:spPr bwMode="auto">
          <a:xfrm rot="10800000">
            <a:off x="2633663" y="2667000"/>
            <a:ext cx="4267200" cy="228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8" name="Rectangle 26" descr="Light downward diagonal"/>
          <p:cNvSpPr>
            <a:spLocks noChangeArrowheads="1"/>
          </p:cNvSpPr>
          <p:nvPr/>
        </p:nvSpPr>
        <p:spPr bwMode="auto">
          <a:xfrm rot="10800000">
            <a:off x="3352800" y="4343400"/>
            <a:ext cx="2209800" cy="228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9" name="Rectangle 26" descr="Light downward diagonal"/>
          <p:cNvSpPr>
            <a:spLocks noChangeArrowheads="1"/>
          </p:cNvSpPr>
          <p:nvPr/>
        </p:nvSpPr>
        <p:spPr bwMode="auto">
          <a:xfrm rot="5400000">
            <a:off x="4729163" y="3543300"/>
            <a:ext cx="1447800" cy="152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1" name="Rectangle 26" descr="Light downward diagonal"/>
          <p:cNvSpPr>
            <a:spLocks noChangeArrowheads="1"/>
          </p:cNvSpPr>
          <p:nvPr/>
        </p:nvSpPr>
        <p:spPr bwMode="auto">
          <a:xfrm rot="10800000">
            <a:off x="7053263" y="2667000"/>
            <a:ext cx="457200" cy="533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7382" name="Picture 48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 rot="10800000">
            <a:off x="7118350" y="26670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83" name="Picture 47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 rot="10800000">
            <a:off x="7188200" y="30480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8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16200000">
            <a:off x="7072313" y="2819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04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3092450" y="2517775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05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2635250" y="3051175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06" name="Picture 58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7281863" y="3276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7367" name="Picture 47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5588000" y="29718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5" name="Picture 48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5899150" y="30480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6" name="Picture 47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3759200" y="30480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4" name="Picture 48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4070350" y="30480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D3A5442-8E8E-FEFB-382E-32AD9F612580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Jessica Humphrey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Todd Curtis</a:t>
            </a:r>
          </a:p>
        </p:txBody>
      </p:sp>
    </p:spTree>
    <p:extLst>
      <p:ext uri="{BB962C8B-B14F-4D97-AF65-F5344CB8AC3E}">
        <p14:creationId xmlns:p14="http://schemas.microsoft.com/office/powerpoint/2010/main" val="1879570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12" y="1017413"/>
            <a:ext cx="5600575" cy="4995862"/>
          </a:xfrm>
          <a:prstGeom prst="rect">
            <a:avLst/>
          </a:prstGeom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King Center – BASEMENT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638800" y="4267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410200" y="5181600"/>
            <a:ext cx="1981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876800" y="3352800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5562600" y="48768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5562600" y="3352800"/>
            <a:ext cx="0" cy="1524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H="1" flipV="1">
            <a:off x="4876800" y="33528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5562600" y="48768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105400" y="3276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410200" y="4876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3" name="Rectangle 13" descr="Light downward diagonal"/>
          <p:cNvSpPr>
            <a:spLocks noChangeArrowheads="1"/>
          </p:cNvSpPr>
          <p:nvPr/>
        </p:nvSpPr>
        <p:spPr bwMode="auto">
          <a:xfrm>
            <a:off x="5486400" y="3200400"/>
            <a:ext cx="152400" cy="1752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20"/>
          <p:cNvSpPr>
            <a:spLocks noChangeShapeType="1"/>
          </p:cNvSpPr>
          <p:nvPr/>
        </p:nvSpPr>
        <p:spPr bwMode="auto">
          <a:xfrm flipH="1" flipV="1">
            <a:off x="7772400" y="14478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5" name="Text Box 21"/>
          <p:cNvSpPr txBox="1">
            <a:spLocks noChangeArrowheads="1"/>
          </p:cNvSpPr>
          <p:nvPr/>
        </p:nvSpPr>
        <p:spPr bwMode="auto">
          <a:xfrm>
            <a:off x="7924800" y="12192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0736" name="AutoShape 24"/>
          <p:cNvSpPr>
            <a:spLocks noChangeArrowheads="1"/>
          </p:cNvSpPr>
          <p:nvPr/>
        </p:nvSpPr>
        <p:spPr bwMode="auto">
          <a:xfrm>
            <a:off x="2514600" y="1676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37" name="Group 25"/>
          <p:cNvGrpSpPr>
            <a:grpSpLocks/>
          </p:cNvGrpSpPr>
          <p:nvPr/>
        </p:nvGrpSpPr>
        <p:grpSpPr bwMode="auto">
          <a:xfrm>
            <a:off x="5562600" y="4495800"/>
            <a:ext cx="381000" cy="152400"/>
            <a:chOff x="2016" y="1200"/>
            <a:chExt cx="240" cy="96"/>
          </a:xfrm>
        </p:grpSpPr>
        <p:sp>
          <p:nvSpPr>
            <p:cNvPr id="30740" name="Rectangle 26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Text Box 27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30738" name="Rectangle 28" descr="Light downward diagonal"/>
          <p:cNvSpPr>
            <a:spLocks noChangeArrowheads="1"/>
          </p:cNvSpPr>
          <p:nvPr/>
        </p:nvSpPr>
        <p:spPr bwMode="auto">
          <a:xfrm>
            <a:off x="5105400" y="3276600"/>
            <a:ext cx="381000" cy="228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Rectangle 29" descr="Light downward diagonal"/>
          <p:cNvSpPr>
            <a:spLocks noChangeArrowheads="1"/>
          </p:cNvSpPr>
          <p:nvPr/>
        </p:nvSpPr>
        <p:spPr bwMode="auto">
          <a:xfrm>
            <a:off x="5638800" y="3200400"/>
            <a:ext cx="381000" cy="533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505450" y="2971799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B7DE10-0D0A-4B93-B824-BC64E1C274A5}"/>
              </a:ext>
            </a:extLst>
          </p:cNvPr>
          <p:cNvSpPr txBox="1"/>
          <p:nvPr/>
        </p:nvSpPr>
        <p:spPr>
          <a:xfrm>
            <a:off x="6827105" y="215016"/>
            <a:ext cx="2124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Anita Brenneman</a:t>
            </a:r>
          </a:p>
          <a:p>
            <a:pPr>
              <a:spcBef>
                <a:spcPts val="0"/>
              </a:spcBef>
            </a:pPr>
            <a:r>
              <a:rPr lang="it-IT" sz="900" dirty="0"/>
              <a:t>Seth Nichols </a:t>
            </a:r>
            <a:endParaRPr lang="en-US" sz="9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26216" y="940594"/>
            <a:ext cx="4600575" cy="5067300"/>
          </a:xfrm>
          <a:prstGeom prst="rect">
            <a:avLst/>
          </a:prstGeom>
        </p:spPr>
      </p:pic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6781800" y="5538788"/>
            <a:ext cx="1981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5" name="Line 46"/>
          <p:cNvSpPr>
            <a:spLocks noChangeShapeType="1"/>
          </p:cNvSpPr>
          <p:nvPr/>
        </p:nvSpPr>
        <p:spPr bwMode="auto">
          <a:xfrm flipH="1" flipV="1">
            <a:off x="7772400" y="14478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86" name="Text Box 47"/>
          <p:cNvSpPr txBox="1">
            <a:spLocks noChangeArrowheads="1"/>
          </p:cNvSpPr>
          <p:nvPr/>
        </p:nvSpPr>
        <p:spPr bwMode="auto">
          <a:xfrm>
            <a:off x="7924800" y="12192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1787" name="AutoShape 50"/>
          <p:cNvSpPr>
            <a:spLocks noChangeArrowheads="1"/>
          </p:cNvSpPr>
          <p:nvPr/>
        </p:nvSpPr>
        <p:spPr bwMode="auto">
          <a:xfrm>
            <a:off x="2514600" y="1676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90" name="Text Box 63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31791" name="Rectangle 64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King Center –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sp>
        <p:nvSpPr>
          <p:cNvPr id="55" name="Line 46"/>
          <p:cNvSpPr>
            <a:spLocks noChangeShapeType="1"/>
          </p:cNvSpPr>
          <p:nvPr/>
        </p:nvSpPr>
        <p:spPr bwMode="auto">
          <a:xfrm flipH="1" flipV="1">
            <a:off x="7772400" y="14478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6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237348" y="2384871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797425" y="4038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57"/>
          <p:cNvSpPr/>
          <p:nvPr/>
        </p:nvSpPr>
        <p:spPr>
          <a:xfrm>
            <a:off x="5088134" y="4658573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59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515100" y="4874641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374423" y="4974958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279231" y="3002233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453930" y="3157676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572000" y="2641997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848100" y="2599259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515100" y="2801665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81625" y="1607240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286782" y="2498056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71135" y="4253761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406120" y="4874641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791200" y="4846009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486297" y="4065394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487231" y="4456167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380830" y="2085519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4360719" y="2047729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092810" y="3857535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6399282" y="3017492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224976" y="5177364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492493" y="3733800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3569266" y="3134598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3569265" y="3705134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3648209" y="5808293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559383" y="951702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3608387" y="3352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A08014-D0D5-46F1-9B52-79B7929503A4}"/>
              </a:ext>
            </a:extLst>
          </p:cNvPr>
          <p:cNvSpPr txBox="1"/>
          <p:nvPr/>
        </p:nvSpPr>
        <p:spPr>
          <a:xfrm>
            <a:off x="6827105" y="215016"/>
            <a:ext cx="2124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Anita Brenneman</a:t>
            </a:r>
          </a:p>
          <a:p>
            <a:pPr>
              <a:spcBef>
                <a:spcPts val="0"/>
              </a:spcBef>
            </a:pPr>
            <a:r>
              <a:rPr lang="it-IT" sz="900" dirty="0"/>
              <a:t>Seth Nichols </a:t>
            </a:r>
            <a:endParaRPr lang="en-US" sz="9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27573" y="1185584"/>
            <a:ext cx="508324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King Center –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sp>
        <p:nvSpPr>
          <p:cNvPr id="32789" name="Line 33"/>
          <p:cNvSpPr>
            <a:spLocks noChangeShapeType="1"/>
          </p:cNvSpPr>
          <p:nvPr/>
        </p:nvSpPr>
        <p:spPr bwMode="auto">
          <a:xfrm flipH="1" flipV="1">
            <a:off x="7772400" y="14478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Text Box 34"/>
          <p:cNvSpPr txBox="1">
            <a:spLocks noChangeArrowheads="1"/>
          </p:cNvSpPr>
          <p:nvPr/>
        </p:nvSpPr>
        <p:spPr bwMode="auto">
          <a:xfrm>
            <a:off x="7924800" y="12192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2791" name="AutoShape 36"/>
          <p:cNvSpPr>
            <a:spLocks noChangeArrowheads="1"/>
          </p:cNvSpPr>
          <p:nvPr/>
        </p:nvSpPr>
        <p:spPr bwMode="auto">
          <a:xfrm>
            <a:off x="2514600" y="1676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Text Box 41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32794" name="Rectangle 42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6923121" y="3862159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4927301" y="3905959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3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020511" y="5127358"/>
            <a:ext cx="186421" cy="1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239000" y="3812616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016331" y="3468413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206530" y="4030240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215760" y="5177364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410200" y="4745142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169195" y="4925583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943600" y="4343400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355468" y="3703553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186003" y="3703553"/>
            <a:ext cx="11807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6379129" y="3658871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7418387" y="3657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105400" y="5257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FE7B7-E31B-444F-96E1-A6B6F0B6BB7D}"/>
              </a:ext>
            </a:extLst>
          </p:cNvPr>
          <p:cNvSpPr txBox="1"/>
          <p:nvPr/>
        </p:nvSpPr>
        <p:spPr>
          <a:xfrm>
            <a:off x="6827105" y="215016"/>
            <a:ext cx="2124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Anita Brenneman</a:t>
            </a:r>
          </a:p>
          <a:p>
            <a:pPr>
              <a:spcBef>
                <a:spcPts val="0"/>
              </a:spcBef>
            </a:pPr>
            <a:r>
              <a:rPr lang="it-IT" sz="900" dirty="0"/>
              <a:t>Seth Nichols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D0A357-FEBC-8493-2F46-17D79917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77" y="1020995"/>
            <a:ext cx="5792316" cy="4846405"/>
          </a:xfrm>
          <a:prstGeom prst="rect">
            <a:avLst/>
          </a:prstGeom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524000" y="62484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Library– Lower Level</a:t>
            </a:r>
          </a:p>
        </p:txBody>
      </p:sp>
      <p:sp>
        <p:nvSpPr>
          <p:cNvPr id="26628" name="Line 32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Text Box 33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1" name="AutoShape 70"/>
          <p:cNvSpPr>
            <a:spLocks noChangeArrowheads="1"/>
          </p:cNvSpPr>
          <p:nvPr/>
        </p:nvSpPr>
        <p:spPr bwMode="auto">
          <a:xfrm>
            <a:off x="4876800" y="5943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5105400" y="594360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26" descr="Light downward diagonal"/>
          <p:cNvSpPr>
            <a:spLocks noChangeArrowheads="1"/>
          </p:cNvSpPr>
          <p:nvPr/>
        </p:nvSpPr>
        <p:spPr bwMode="auto">
          <a:xfrm flipV="1">
            <a:off x="4572000" y="2067387"/>
            <a:ext cx="228600" cy="838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3760787" y="3352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9">
            <a:extLst>
              <a:ext uri="{FF2B5EF4-FFF2-40B4-BE49-F238E27FC236}">
                <a16:creationId xmlns:a16="http://schemas.microsoft.com/office/drawing/2014/main" id="{9FECC827-101A-4D69-B4E6-87E1AE20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7723187" y="3886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6">
            <a:extLst>
              <a:ext uri="{FF2B5EF4-FFF2-40B4-BE49-F238E27FC236}">
                <a16:creationId xmlns:a16="http://schemas.microsoft.com/office/drawing/2014/main" id="{056D9F1C-DCA7-4F76-94CD-F399ADDD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823493" y="2645099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850068-E56C-476B-ADC3-A326C8941E95}"/>
              </a:ext>
            </a:extLst>
          </p:cNvPr>
          <p:cNvSpPr txBox="1"/>
          <p:nvPr/>
        </p:nvSpPr>
        <p:spPr>
          <a:xfrm>
            <a:off x="6972300" y="231202"/>
            <a:ext cx="1752599" cy="5078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Janet Taylor</a:t>
            </a:r>
          </a:p>
          <a:p>
            <a:pPr>
              <a:spcBef>
                <a:spcPts val="0"/>
              </a:spcBef>
            </a:pPr>
            <a:r>
              <a:rPr lang="en-US" sz="900" dirty="0"/>
              <a:t>Lisa Carlson 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Christal </a:t>
            </a:r>
            <a:r>
              <a:rPr lang="en-US" sz="900" dirty="0" err="1"/>
              <a:t>Krein</a:t>
            </a:r>
            <a:endParaRPr lang="en-US" sz="900" dirty="0"/>
          </a:p>
        </p:txBody>
      </p:sp>
      <p:sp>
        <p:nvSpPr>
          <p:cNvPr id="5" name="Rectangle 26" descr="Light downward diagonal">
            <a:extLst>
              <a:ext uri="{FF2B5EF4-FFF2-40B4-BE49-F238E27FC236}">
                <a16:creationId xmlns:a16="http://schemas.microsoft.com/office/drawing/2014/main" id="{36D36DD7-EBD9-4E65-8CB7-CF56233FFC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62909" y="4075479"/>
            <a:ext cx="894892" cy="87752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6" descr="Light downward diagonal">
            <a:extLst>
              <a:ext uri="{FF2B5EF4-FFF2-40B4-BE49-F238E27FC236}">
                <a16:creationId xmlns:a16="http://schemas.microsoft.com/office/drawing/2014/main" id="{EECE00E0-ABFE-40FF-A83B-AF5EBB91932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67300" y="5260292"/>
            <a:ext cx="723900" cy="15248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6" descr="Light downward diagonal">
            <a:extLst>
              <a:ext uri="{FF2B5EF4-FFF2-40B4-BE49-F238E27FC236}">
                <a16:creationId xmlns:a16="http://schemas.microsoft.com/office/drawing/2014/main" id="{AAB70DDC-0280-4036-9E2D-B969C108178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07619" y="4953000"/>
            <a:ext cx="2802782" cy="300746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6" descr="Light downward diagonal">
            <a:extLst>
              <a:ext uri="{FF2B5EF4-FFF2-40B4-BE49-F238E27FC236}">
                <a16:creationId xmlns:a16="http://schemas.microsoft.com/office/drawing/2014/main" id="{F0E332DE-BEF6-4926-85B0-1006FF038AC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10400" y="4135312"/>
            <a:ext cx="228600" cy="1118434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26" descr="Light downward diagonal">
            <a:extLst>
              <a:ext uri="{FF2B5EF4-FFF2-40B4-BE49-F238E27FC236}">
                <a16:creationId xmlns:a16="http://schemas.microsoft.com/office/drawing/2014/main" id="{E3EE9CA2-8DC7-48E3-9622-A9D43D32D5F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07618" y="1143000"/>
            <a:ext cx="821581" cy="918184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FE8831-E4AF-42C1-A029-B462257564F4}"/>
              </a:ext>
            </a:extLst>
          </p:cNvPr>
          <p:cNvCxnSpPr>
            <a:cxnSpLocks/>
          </p:cNvCxnSpPr>
          <p:nvPr/>
        </p:nvCxnSpPr>
        <p:spPr bwMode="auto">
          <a:xfrm>
            <a:off x="4362908" y="2057400"/>
            <a:ext cx="361492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DD9006-7F43-4930-85DD-18780E456463}"/>
              </a:ext>
            </a:extLst>
          </p:cNvPr>
          <p:cNvCxnSpPr>
            <a:cxnSpLocks/>
          </p:cNvCxnSpPr>
          <p:nvPr/>
        </p:nvCxnSpPr>
        <p:spPr bwMode="auto">
          <a:xfrm>
            <a:off x="4701043" y="2057400"/>
            <a:ext cx="0" cy="30480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E1FC2C-624E-4C0C-9E62-0673820F344A}"/>
              </a:ext>
            </a:extLst>
          </p:cNvPr>
          <p:cNvCxnSpPr>
            <a:cxnSpLocks/>
          </p:cNvCxnSpPr>
          <p:nvPr/>
        </p:nvCxnSpPr>
        <p:spPr bwMode="auto">
          <a:xfrm flipH="1">
            <a:off x="4591509" y="5105400"/>
            <a:ext cx="2495091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E26B04-F01F-4DEE-B808-2ACA560633CC}"/>
              </a:ext>
            </a:extLst>
          </p:cNvPr>
          <p:cNvCxnSpPr>
            <a:cxnSpLocks/>
          </p:cNvCxnSpPr>
          <p:nvPr/>
        </p:nvCxnSpPr>
        <p:spPr bwMode="auto">
          <a:xfrm flipH="1">
            <a:off x="7086600" y="3962400"/>
            <a:ext cx="5940" cy="114300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34A97A7-CB9C-4F97-8188-31949119EB8F}"/>
              </a:ext>
            </a:extLst>
          </p:cNvPr>
          <p:cNvCxnSpPr>
            <a:cxnSpLocks/>
          </p:cNvCxnSpPr>
          <p:nvPr/>
        </p:nvCxnSpPr>
        <p:spPr bwMode="auto">
          <a:xfrm>
            <a:off x="4362908" y="1447800"/>
            <a:ext cx="0" cy="609599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D15F7A-D535-4C76-A3AB-E9D8A13F2AF9}"/>
              </a:ext>
            </a:extLst>
          </p:cNvPr>
          <p:cNvCxnSpPr>
            <a:cxnSpLocks/>
          </p:cNvCxnSpPr>
          <p:nvPr/>
        </p:nvCxnSpPr>
        <p:spPr bwMode="auto">
          <a:xfrm>
            <a:off x="7075486" y="3962400"/>
            <a:ext cx="1001714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93D500B-4C32-4BCD-8D63-BA136977505D}"/>
              </a:ext>
            </a:extLst>
          </p:cNvPr>
          <p:cNvCxnSpPr>
            <a:cxnSpLocks/>
          </p:cNvCxnSpPr>
          <p:nvPr/>
        </p:nvCxnSpPr>
        <p:spPr bwMode="auto">
          <a:xfrm>
            <a:off x="4362908" y="1447800"/>
            <a:ext cx="1001714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4159C2-0EAD-4500-ABB8-21392EF8CCA3}"/>
              </a:ext>
            </a:extLst>
          </p:cNvPr>
          <p:cNvCxnSpPr>
            <a:cxnSpLocks/>
          </p:cNvCxnSpPr>
          <p:nvPr/>
        </p:nvCxnSpPr>
        <p:spPr bwMode="auto">
          <a:xfrm>
            <a:off x="4876800" y="3429000"/>
            <a:ext cx="1001714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Rectangle 26" descr="Light downward diagonal">
            <a:extLst>
              <a:ext uri="{FF2B5EF4-FFF2-40B4-BE49-F238E27FC236}">
                <a16:creationId xmlns:a16="http://schemas.microsoft.com/office/drawing/2014/main" id="{971D3CA8-F247-041C-755F-0AEF5CC5B5A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49506" y="2918141"/>
            <a:ext cx="1929008" cy="41972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26" descr="Light downward diagonal">
            <a:extLst>
              <a:ext uri="{FF2B5EF4-FFF2-40B4-BE49-F238E27FC236}">
                <a16:creationId xmlns:a16="http://schemas.microsoft.com/office/drawing/2014/main" id="{37A16E76-192C-FD7E-D98B-7B4D4FF51AE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49506" y="3342568"/>
            <a:ext cx="1818337" cy="220809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4" y="3392487"/>
            <a:ext cx="396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26" descr="Light downward diagonal">
            <a:extLst>
              <a:ext uri="{FF2B5EF4-FFF2-40B4-BE49-F238E27FC236}">
                <a16:creationId xmlns:a16="http://schemas.microsoft.com/office/drawing/2014/main" id="{80A05BDB-8E7F-ED56-2338-7A6C05FCB91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49506" y="3553187"/>
            <a:ext cx="1646201" cy="522287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lowchart: Summing Junction 27">
            <a:extLst>
              <a:ext uri="{FF2B5EF4-FFF2-40B4-BE49-F238E27FC236}">
                <a16:creationId xmlns:a16="http://schemas.microsoft.com/office/drawing/2014/main" id="{1E5317D1-A5AB-FF6C-A6C4-E46E5E517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931" y="366193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BAE568F3-9559-2388-E63C-C73FB9CE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2500" t="57143" r="81250" b="35907"/>
          <a:stretch>
            <a:fillRect/>
          </a:stretch>
        </p:blipFill>
        <p:spPr bwMode="auto">
          <a:xfrm>
            <a:off x="7360148" y="3960811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6">
            <a:extLst>
              <a:ext uri="{FF2B5EF4-FFF2-40B4-BE49-F238E27FC236}">
                <a16:creationId xmlns:a16="http://schemas.microsoft.com/office/drawing/2014/main" id="{01256EEE-8D62-9347-2337-9BD0DDE2D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298342" y="2936212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A5E1B19E-95EA-FC85-37A8-172FF5CE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640565" y="2529086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6">
            <a:extLst>
              <a:ext uri="{FF2B5EF4-FFF2-40B4-BE49-F238E27FC236}">
                <a16:creationId xmlns:a16="http://schemas.microsoft.com/office/drawing/2014/main" id="{7D9D782A-7294-43E4-3E35-E98CB3FD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279859" y="3503612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6">
            <a:extLst>
              <a:ext uri="{FF2B5EF4-FFF2-40B4-BE49-F238E27FC236}">
                <a16:creationId xmlns:a16="http://schemas.microsoft.com/office/drawing/2014/main" id="{EF763724-7DAC-49EE-6AFB-F805B791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995756" y="3833811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6">
            <a:extLst>
              <a:ext uri="{FF2B5EF4-FFF2-40B4-BE49-F238E27FC236}">
                <a16:creationId xmlns:a16="http://schemas.microsoft.com/office/drawing/2014/main" id="{B7163EFA-69D1-8D04-5CED-938C34C2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05716" y="5169491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>
            <a:extLst>
              <a:ext uri="{FF2B5EF4-FFF2-40B4-BE49-F238E27FC236}">
                <a16:creationId xmlns:a16="http://schemas.microsoft.com/office/drawing/2014/main" id="{26F32191-8022-76C5-F9F8-0D27D150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725324" y="384403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BD859A-C697-246A-15D8-38133910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37" y="1066800"/>
            <a:ext cx="4828119" cy="4662347"/>
          </a:xfrm>
          <a:prstGeom prst="rect">
            <a:avLst/>
          </a:prstGeom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524000" y="61722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Library– Main Level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595726" y="2633088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5257800" y="4800748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962525" y="4990464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7" name="Line 19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27670" name="Text Box 27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7671" name="Rectangle 28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Text Box 29"/>
          <p:cNvSpPr txBox="1">
            <a:spLocks noChangeArrowheads="1"/>
          </p:cNvSpPr>
          <p:nvPr/>
        </p:nvSpPr>
        <p:spPr bwMode="auto">
          <a:xfrm>
            <a:off x="4724399" y="3107175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Basement Floor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70979" y="3393357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30" name="AutoShape 70"/>
          <p:cNvSpPr>
            <a:spLocks noChangeArrowheads="1"/>
          </p:cNvSpPr>
          <p:nvPr/>
        </p:nvSpPr>
        <p:spPr bwMode="auto">
          <a:xfrm>
            <a:off x="4876800" y="5791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5105400" y="579120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48F63-4F2E-499C-8A17-5500BCC8B47E}"/>
              </a:ext>
            </a:extLst>
          </p:cNvPr>
          <p:cNvSpPr txBox="1"/>
          <p:nvPr/>
        </p:nvSpPr>
        <p:spPr>
          <a:xfrm>
            <a:off x="6972300" y="231202"/>
            <a:ext cx="1752599" cy="5078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Janet Taylor</a:t>
            </a:r>
          </a:p>
          <a:p>
            <a:pPr>
              <a:spcBef>
                <a:spcPts val="0"/>
              </a:spcBef>
            </a:pPr>
            <a:r>
              <a:rPr lang="en-US" sz="900" dirty="0"/>
              <a:t>Lisa Carlson 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Christal </a:t>
            </a:r>
            <a:r>
              <a:rPr lang="en-US" sz="900" dirty="0" err="1"/>
              <a:t>Krein</a:t>
            </a:r>
            <a:endParaRPr lang="en-US" sz="900" dirty="0"/>
          </a:p>
        </p:txBody>
      </p:sp>
      <p:sp>
        <p:nvSpPr>
          <p:cNvPr id="38" name="Rectangle 26" descr="Light downward diagonal">
            <a:extLst>
              <a:ext uri="{FF2B5EF4-FFF2-40B4-BE49-F238E27FC236}">
                <a16:creationId xmlns:a16="http://schemas.microsoft.com/office/drawing/2014/main" id="{DACBDF89-EB04-59E1-7419-4419BAB6A00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715001" y="3055084"/>
            <a:ext cx="762000" cy="373916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26" descr="Light downward diagonal">
            <a:extLst>
              <a:ext uri="{FF2B5EF4-FFF2-40B4-BE49-F238E27FC236}">
                <a16:creationId xmlns:a16="http://schemas.microsoft.com/office/drawing/2014/main" id="{B64730A7-19C8-D994-35A3-A87FB9BA3E7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2400" y="3337827"/>
            <a:ext cx="656008" cy="665922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26" descr="Light downward diagonal">
            <a:extLst>
              <a:ext uri="{FF2B5EF4-FFF2-40B4-BE49-F238E27FC236}">
                <a16:creationId xmlns:a16="http://schemas.microsoft.com/office/drawing/2014/main" id="{C328C81F-9D54-9DBD-9A9E-3B03106100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191000" y="1143000"/>
            <a:ext cx="762000" cy="381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23">
            <a:extLst>
              <a:ext uri="{FF2B5EF4-FFF2-40B4-BE49-F238E27FC236}">
                <a16:creationId xmlns:a16="http://schemas.microsoft.com/office/drawing/2014/main" id="{AB41EECF-B709-CBD2-D0E9-13E6954015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32766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24">
            <a:extLst>
              <a:ext uri="{FF2B5EF4-FFF2-40B4-BE49-F238E27FC236}">
                <a16:creationId xmlns:a16="http://schemas.microsoft.com/office/drawing/2014/main" id="{61A6F4A5-DBE5-C541-E9F3-CBD395265B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18288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13">
            <a:extLst>
              <a:ext uri="{FF2B5EF4-FFF2-40B4-BE49-F238E27FC236}">
                <a16:creationId xmlns:a16="http://schemas.microsoft.com/office/drawing/2014/main" id="{54DB3AB3-2856-7303-E52F-2A32788EF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800748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FAB2FA-84B7-B753-55A3-688961AE24E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05200" y="4800748"/>
            <a:ext cx="3660352" cy="20527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6CCA76F-3940-03F8-EF7F-5767392EB1CD}"/>
              </a:ext>
            </a:extLst>
          </p:cNvPr>
          <p:cNvCxnSpPr>
            <a:cxnSpLocks/>
          </p:cNvCxnSpPr>
          <p:nvPr/>
        </p:nvCxnSpPr>
        <p:spPr bwMode="auto">
          <a:xfrm>
            <a:off x="7165552" y="2362200"/>
            <a:ext cx="0" cy="2459075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50EB9-5DDF-6A77-5D02-B3E68283A919}"/>
              </a:ext>
            </a:extLst>
          </p:cNvPr>
          <p:cNvCxnSpPr>
            <a:cxnSpLocks/>
          </p:cNvCxnSpPr>
          <p:nvPr/>
        </p:nvCxnSpPr>
        <p:spPr bwMode="auto">
          <a:xfrm flipH="1">
            <a:off x="4343400" y="2362200"/>
            <a:ext cx="2822152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C34775C-80EE-D659-3995-0F90EC5ACC69}"/>
              </a:ext>
            </a:extLst>
          </p:cNvPr>
          <p:cNvCxnSpPr>
            <a:cxnSpLocks/>
          </p:cNvCxnSpPr>
          <p:nvPr/>
        </p:nvCxnSpPr>
        <p:spPr bwMode="auto">
          <a:xfrm>
            <a:off x="5257800" y="2341673"/>
            <a:ext cx="0" cy="2459075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4D880C-2B33-99AA-00B7-C3B399AB94A3}"/>
              </a:ext>
            </a:extLst>
          </p:cNvPr>
          <p:cNvCxnSpPr>
            <a:cxnSpLocks/>
          </p:cNvCxnSpPr>
          <p:nvPr/>
        </p:nvCxnSpPr>
        <p:spPr bwMode="auto">
          <a:xfrm>
            <a:off x="3505200" y="3841011"/>
            <a:ext cx="0" cy="92473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12">
            <a:extLst>
              <a:ext uri="{FF2B5EF4-FFF2-40B4-BE49-F238E27FC236}">
                <a16:creationId xmlns:a16="http://schemas.microsoft.com/office/drawing/2014/main" id="{D9DA0E7C-875D-EC2B-937A-741B0B73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4152237" y="38100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3">
            <a:extLst>
              <a:ext uri="{FF2B5EF4-FFF2-40B4-BE49-F238E27FC236}">
                <a16:creationId xmlns:a16="http://schemas.microsoft.com/office/drawing/2014/main" id="{3ED0352C-A526-B25D-16D6-36F7A8D0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4152237" y="3389572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1">
            <a:extLst>
              <a:ext uri="{FF2B5EF4-FFF2-40B4-BE49-F238E27FC236}">
                <a16:creationId xmlns:a16="http://schemas.microsoft.com/office/drawing/2014/main" id="{E42E8B97-5D36-057F-6178-B6466787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3999837" y="3389572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2">
            <a:extLst>
              <a:ext uri="{FF2B5EF4-FFF2-40B4-BE49-F238E27FC236}">
                <a16:creationId xmlns:a16="http://schemas.microsoft.com/office/drawing/2014/main" id="{0C6478C6-4929-E501-6110-07DC8DF8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3999837" y="3810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5">
            <a:extLst>
              <a:ext uri="{FF2B5EF4-FFF2-40B4-BE49-F238E27FC236}">
                <a16:creationId xmlns:a16="http://schemas.microsoft.com/office/drawing/2014/main" id="{DA3BEC93-7095-F5A5-4972-E494A4148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036198" y="28785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5">
            <a:extLst>
              <a:ext uri="{FF2B5EF4-FFF2-40B4-BE49-F238E27FC236}">
                <a16:creationId xmlns:a16="http://schemas.microsoft.com/office/drawing/2014/main" id="{B44CD5C9-0D0C-DCA9-FCD0-52DDA217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314561" y="2034437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" name="Group 9">
            <a:extLst>
              <a:ext uri="{FF2B5EF4-FFF2-40B4-BE49-F238E27FC236}">
                <a16:creationId xmlns:a16="http://schemas.microsoft.com/office/drawing/2014/main" id="{B12B5970-C17B-AD41-27C1-7CB824313ACF}"/>
              </a:ext>
            </a:extLst>
          </p:cNvPr>
          <p:cNvGrpSpPr>
            <a:grpSpLocks/>
          </p:cNvGrpSpPr>
          <p:nvPr/>
        </p:nvGrpSpPr>
        <p:grpSpPr bwMode="auto">
          <a:xfrm>
            <a:off x="5481426" y="5375349"/>
            <a:ext cx="381000" cy="152400"/>
            <a:chOff x="2016" y="1200"/>
            <a:chExt cx="240" cy="96"/>
          </a:xfrm>
        </p:grpSpPr>
        <p:sp>
          <p:nvSpPr>
            <p:cNvPr id="63" name="Rectangle 10">
              <a:extLst>
                <a:ext uri="{FF2B5EF4-FFF2-40B4-BE49-F238E27FC236}">
                  <a16:creationId xmlns:a16="http://schemas.microsoft.com/office/drawing/2014/main" id="{7B3009AB-51CD-6F43-B24E-A790134E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Text Box 11">
              <a:extLst>
                <a:ext uri="{FF2B5EF4-FFF2-40B4-BE49-F238E27FC236}">
                  <a16:creationId xmlns:a16="http://schemas.microsoft.com/office/drawing/2014/main" id="{4E05FF70-1E0A-5F68-ABBA-BD8271E2A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7E1C01-8365-CFAA-FBD1-E602E0BB85B5}"/>
              </a:ext>
            </a:extLst>
          </p:cNvPr>
          <p:cNvSpPr txBox="1"/>
          <p:nvPr/>
        </p:nvSpPr>
        <p:spPr>
          <a:xfrm>
            <a:off x="5481426" y="4833727"/>
            <a:ext cx="145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Fire Alarm Control Panel for Monitoring Only – Main Panel on top floor</a:t>
            </a:r>
          </a:p>
        </p:txBody>
      </p:sp>
      <p:pic>
        <p:nvPicPr>
          <p:cNvPr id="66" name="Picture 31" descr="Image:Sign first aid.svg">
            <a:hlinkClick r:id="rId8"/>
            <a:extLst>
              <a:ext uri="{FF2B5EF4-FFF2-40B4-BE49-F238E27FC236}">
                <a16:creationId xmlns:a16="http://schemas.microsoft.com/office/drawing/2014/main" id="{F9102FAE-FE31-BE7D-A542-1DCFBB16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2504185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45702F-91BA-E903-7FF2-C5B562F9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41" y="1108667"/>
            <a:ext cx="4841199" cy="4659566"/>
          </a:xfrm>
          <a:prstGeom prst="rect">
            <a:avLst/>
          </a:prstGeom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0" y="62484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Library–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sp>
        <p:nvSpPr>
          <p:cNvPr id="28688" name="Line 17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18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28690" name="Text Box 26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8691" name="Rectangle 27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70"/>
          <p:cNvSpPr>
            <a:spLocks noChangeArrowheads="1"/>
          </p:cNvSpPr>
          <p:nvPr/>
        </p:nvSpPr>
        <p:spPr bwMode="auto">
          <a:xfrm>
            <a:off x="4800600" y="5715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5029200" y="571500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C46AD-F85D-4B21-9607-5462D9BA5B27}"/>
              </a:ext>
            </a:extLst>
          </p:cNvPr>
          <p:cNvSpPr txBox="1"/>
          <p:nvPr/>
        </p:nvSpPr>
        <p:spPr>
          <a:xfrm>
            <a:off x="6972300" y="231202"/>
            <a:ext cx="1752599" cy="5078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Janet Taylor</a:t>
            </a:r>
          </a:p>
          <a:p>
            <a:pPr>
              <a:spcBef>
                <a:spcPts val="0"/>
              </a:spcBef>
            </a:pPr>
            <a:r>
              <a:rPr lang="en-US" sz="900" dirty="0"/>
              <a:t>Lisa Carlson 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Christal </a:t>
            </a:r>
            <a:r>
              <a:rPr lang="en-US" sz="900" dirty="0" err="1"/>
              <a:t>Krein</a:t>
            </a:r>
            <a:endParaRPr lang="en-US" sz="900" dirty="0"/>
          </a:p>
        </p:txBody>
      </p:sp>
      <p:sp>
        <p:nvSpPr>
          <p:cNvPr id="29" name="Rectangle 26" descr="Light downward diagonal">
            <a:extLst>
              <a:ext uri="{FF2B5EF4-FFF2-40B4-BE49-F238E27FC236}">
                <a16:creationId xmlns:a16="http://schemas.microsoft.com/office/drawing/2014/main" id="{CAA9BFB1-A3C8-44B3-92DF-3BDE87F827A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791201" y="3146257"/>
            <a:ext cx="762000" cy="373916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26" descr="Light downward diagonal">
            <a:extLst>
              <a:ext uri="{FF2B5EF4-FFF2-40B4-BE49-F238E27FC236}">
                <a16:creationId xmlns:a16="http://schemas.microsoft.com/office/drawing/2014/main" id="{748AFB20-13D3-EB34-4E74-74560CC101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038600" y="3429000"/>
            <a:ext cx="656008" cy="665922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26" descr="Light downward diagonal">
            <a:extLst>
              <a:ext uri="{FF2B5EF4-FFF2-40B4-BE49-F238E27FC236}">
                <a16:creationId xmlns:a16="http://schemas.microsoft.com/office/drawing/2014/main" id="{8B63049D-8CCD-4838-353A-F1EC51A553A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48330" y="1219200"/>
            <a:ext cx="762000" cy="373916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23">
            <a:extLst>
              <a:ext uri="{FF2B5EF4-FFF2-40B4-BE49-F238E27FC236}">
                <a16:creationId xmlns:a16="http://schemas.microsoft.com/office/drawing/2014/main" id="{8A19457D-4B2C-4E47-F3C0-624AD1DF3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3352800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24">
            <a:extLst>
              <a:ext uri="{FF2B5EF4-FFF2-40B4-BE49-F238E27FC236}">
                <a16:creationId xmlns:a16="http://schemas.microsoft.com/office/drawing/2014/main" id="{0F339D75-0896-09E7-4EBB-9D98B9F971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1828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id="{58B54CF9-D69D-0DFB-AE6C-88CCC0552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399" y="3107175"/>
            <a:ext cx="533400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Lower and Main Levels</a:t>
            </a:r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38B86AFD-F842-8646-2A03-860F02F4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750" t="32948" r="68750" b="32658"/>
          <a:stretch>
            <a:fillRect/>
          </a:stretch>
        </p:blipFill>
        <p:spPr bwMode="auto">
          <a:xfrm>
            <a:off x="4226538" y="3783722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CCFEC579-4D27-7CB4-F383-37609141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8750" t="34105" r="68750" b="29190"/>
          <a:stretch>
            <a:fillRect/>
          </a:stretch>
        </p:blipFill>
        <p:spPr bwMode="auto">
          <a:xfrm>
            <a:off x="4226538" y="3478922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1">
            <a:extLst>
              <a:ext uri="{FF2B5EF4-FFF2-40B4-BE49-F238E27FC236}">
                <a16:creationId xmlns:a16="http://schemas.microsoft.com/office/drawing/2014/main" id="{6033EB07-D124-9A21-3227-3B8D7D1EC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4074138" y="3478922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2">
            <a:extLst>
              <a:ext uri="{FF2B5EF4-FFF2-40B4-BE49-F238E27FC236}">
                <a16:creationId xmlns:a16="http://schemas.microsoft.com/office/drawing/2014/main" id="{69F8145C-BD03-996A-592C-92E80CA7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4074138" y="3783722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301B877C-22D4-93D6-F1A8-652DD1F2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556895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11DFEE8A-FF2D-499B-2893-18B5C16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3816603" y="3568832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4" descr="http://dclips.fundraw.com/zobo500dir/rincage_yeux_yves_guillo_01.jpg">
            <a:extLst>
              <a:ext uri="{FF2B5EF4-FFF2-40B4-BE49-F238E27FC236}">
                <a16:creationId xmlns:a16="http://schemas.microsoft.com/office/drawing/2014/main" id="{C43F2144-5ABE-5411-685B-DEC36102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8021" y="3615531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4">
            <a:extLst>
              <a:ext uri="{FF2B5EF4-FFF2-40B4-BE49-F238E27FC236}">
                <a16:creationId xmlns:a16="http://schemas.microsoft.com/office/drawing/2014/main" id="{A21006C0-C830-8807-5848-DAE75130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6705600" y="5410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2FEA25FA-9B7C-58F6-D411-1E87F485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4591049" y="1859816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539C21-DAAA-0D08-3E9F-C89E1A2B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066800"/>
            <a:ext cx="5005197" cy="4771574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0" y="62484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Library– 4th FLOOR</a:t>
            </a:r>
          </a:p>
        </p:txBody>
      </p:sp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3" cstate="print"/>
          <a:srcRect l="18750" t="32948" r="68750" b="32658"/>
          <a:stretch>
            <a:fillRect/>
          </a:stretch>
        </p:blipFill>
        <p:spPr bwMode="auto">
          <a:xfrm>
            <a:off x="4394392" y="38100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/>
          <p:cNvPicPr>
            <a:picLocks noChangeAspect="1" noChangeArrowheads="1"/>
          </p:cNvPicPr>
          <p:nvPr/>
        </p:nvPicPr>
        <p:blipFill>
          <a:blip r:embed="rId4" cstate="print"/>
          <a:srcRect l="18750" t="34105" r="68750" b="29190"/>
          <a:stretch>
            <a:fillRect/>
          </a:stretch>
        </p:blipFill>
        <p:spPr bwMode="auto">
          <a:xfrm>
            <a:off x="4394392" y="3505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21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4241992" y="3505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22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4241992" y="3810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5" name="Line 23"/>
          <p:cNvSpPr>
            <a:spLocks noChangeShapeType="1"/>
          </p:cNvSpPr>
          <p:nvPr/>
        </p:nvSpPr>
        <p:spPr bwMode="auto">
          <a:xfrm flipV="1">
            <a:off x="5257800" y="3352800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6" name="Line 24"/>
          <p:cNvSpPr>
            <a:spLocks noChangeShapeType="1"/>
          </p:cNvSpPr>
          <p:nvPr/>
        </p:nvSpPr>
        <p:spPr bwMode="auto">
          <a:xfrm flipV="1">
            <a:off x="4343400" y="1828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Line 26"/>
          <p:cNvSpPr>
            <a:spLocks noChangeShapeType="1"/>
          </p:cNvSpPr>
          <p:nvPr/>
        </p:nvSpPr>
        <p:spPr bwMode="auto">
          <a:xfrm flipV="1">
            <a:off x="8077200" y="990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Text Box 27"/>
          <p:cNvSpPr txBox="1">
            <a:spLocks noChangeArrowheads="1"/>
          </p:cNvSpPr>
          <p:nvPr/>
        </p:nvSpPr>
        <p:spPr bwMode="auto">
          <a:xfrm>
            <a:off x="8077200" y="9144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29720" name="Text Box 34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9721" name="Rectangle 35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2" name="Text Box 36"/>
          <p:cNvSpPr txBox="1">
            <a:spLocks noChangeArrowheads="1"/>
          </p:cNvSpPr>
          <p:nvPr/>
        </p:nvSpPr>
        <p:spPr bwMode="auto">
          <a:xfrm>
            <a:off x="4221355" y="2116443"/>
            <a:ext cx="533400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outside exit or out main level</a:t>
            </a:r>
          </a:p>
        </p:txBody>
      </p:sp>
      <p:sp>
        <p:nvSpPr>
          <p:cNvPr id="33" name="AutoShape 70"/>
          <p:cNvSpPr>
            <a:spLocks noChangeArrowheads="1"/>
          </p:cNvSpPr>
          <p:nvPr/>
        </p:nvSpPr>
        <p:spPr bwMode="auto">
          <a:xfrm>
            <a:off x="4876800" y="5943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51"/>
          <p:cNvSpPr txBox="1">
            <a:spLocks noChangeArrowheads="1"/>
          </p:cNvSpPr>
          <p:nvPr/>
        </p:nvSpPr>
        <p:spPr bwMode="auto">
          <a:xfrm>
            <a:off x="5105400" y="594360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35" name="Oval 34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1CDBBA-EF2E-4CB4-A8C0-8D2DBE177E10}"/>
              </a:ext>
            </a:extLst>
          </p:cNvPr>
          <p:cNvSpPr txBox="1"/>
          <p:nvPr/>
        </p:nvSpPr>
        <p:spPr>
          <a:xfrm>
            <a:off x="6972300" y="231202"/>
            <a:ext cx="1752599" cy="5078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Janet Taylor</a:t>
            </a:r>
          </a:p>
          <a:p>
            <a:pPr>
              <a:spcBef>
                <a:spcPts val="0"/>
              </a:spcBef>
            </a:pPr>
            <a:r>
              <a:rPr lang="en-US" sz="900" dirty="0"/>
              <a:t>Lisa Carlson 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Christal </a:t>
            </a:r>
            <a:r>
              <a:rPr lang="en-US" sz="900" dirty="0" err="1"/>
              <a:t>Krein</a:t>
            </a:r>
            <a:endParaRPr lang="en-US" sz="900" dirty="0"/>
          </a:p>
        </p:txBody>
      </p:sp>
      <p:sp>
        <p:nvSpPr>
          <p:cNvPr id="37" name="Rectangle 26" descr="Light downward diagonal">
            <a:extLst>
              <a:ext uri="{FF2B5EF4-FFF2-40B4-BE49-F238E27FC236}">
                <a16:creationId xmlns:a16="http://schemas.microsoft.com/office/drawing/2014/main" id="{21980158-3F99-EF0C-1394-DA649C00559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791201" y="3146257"/>
            <a:ext cx="762000" cy="373916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26" descr="Light downward diagonal">
            <a:extLst>
              <a:ext uri="{FF2B5EF4-FFF2-40B4-BE49-F238E27FC236}">
                <a16:creationId xmlns:a16="http://schemas.microsoft.com/office/drawing/2014/main" id="{C7973B68-A42F-3487-B340-7EE3A84C8CD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897014" y="3409213"/>
            <a:ext cx="293986" cy="665922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26" descr="Light downward diagonal">
            <a:extLst>
              <a:ext uri="{FF2B5EF4-FFF2-40B4-BE49-F238E27FC236}">
                <a16:creationId xmlns:a16="http://schemas.microsoft.com/office/drawing/2014/main" id="{D47B4E30-1848-33B9-6BAC-67864F4BD56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48330" y="1143000"/>
            <a:ext cx="762000" cy="450116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29">
            <a:extLst>
              <a:ext uri="{FF2B5EF4-FFF2-40B4-BE49-F238E27FC236}">
                <a16:creationId xmlns:a16="http://schemas.microsoft.com/office/drawing/2014/main" id="{95A9A581-5BF6-9E42-6327-B4F73B1F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598" y="2891143"/>
            <a:ext cx="533400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Lower and Main Levels</a:t>
            </a:r>
          </a:p>
        </p:txBody>
      </p:sp>
      <p:pic>
        <p:nvPicPr>
          <p:cNvPr id="41" name="Picture 15">
            <a:extLst>
              <a:ext uri="{FF2B5EF4-FFF2-40B4-BE49-F238E27FC236}">
                <a16:creationId xmlns:a16="http://schemas.microsoft.com/office/drawing/2014/main" id="{865113CB-5C5A-7C8D-9661-CD6FA926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7239000" y="4800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5">
            <a:extLst>
              <a:ext uri="{FF2B5EF4-FFF2-40B4-BE49-F238E27FC236}">
                <a16:creationId xmlns:a16="http://schemas.microsoft.com/office/drawing/2014/main" id="{50EFD4C6-F693-C1DC-A4D1-346E3AFD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5569649" y="2944587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5">
            <a:extLst>
              <a:ext uri="{FF2B5EF4-FFF2-40B4-BE49-F238E27FC236}">
                <a16:creationId xmlns:a16="http://schemas.microsoft.com/office/drawing/2014/main" id="{88AA048C-7674-A402-E1A3-57D1029DA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4641152" y="1854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5">
            <a:extLst>
              <a:ext uri="{FF2B5EF4-FFF2-40B4-BE49-F238E27FC236}">
                <a16:creationId xmlns:a16="http://schemas.microsoft.com/office/drawing/2014/main" id="{4237A86A-B308-C9CB-BC6E-25AA0D704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4300730" y="5457401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9">
            <a:extLst>
              <a:ext uri="{FF2B5EF4-FFF2-40B4-BE49-F238E27FC236}">
                <a16:creationId xmlns:a16="http://schemas.microsoft.com/office/drawing/2014/main" id="{DB4B387E-B972-E14E-D32A-ED5ADD53AD13}"/>
              </a:ext>
            </a:extLst>
          </p:cNvPr>
          <p:cNvGrpSpPr>
            <a:grpSpLocks/>
          </p:cNvGrpSpPr>
          <p:nvPr/>
        </p:nvGrpSpPr>
        <p:grpSpPr bwMode="auto">
          <a:xfrm>
            <a:off x="6553201" y="3265117"/>
            <a:ext cx="381000" cy="152400"/>
            <a:chOff x="2016" y="1200"/>
            <a:chExt cx="240" cy="96"/>
          </a:xfrm>
        </p:grpSpPr>
        <p:sp>
          <p:nvSpPr>
            <p:cNvPr id="46" name="Rectangle 10">
              <a:extLst>
                <a:ext uri="{FF2B5EF4-FFF2-40B4-BE49-F238E27FC236}">
                  <a16:creationId xmlns:a16="http://schemas.microsoft.com/office/drawing/2014/main" id="{3212E210-C343-289C-131A-8EC969D2B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11">
              <a:extLst>
                <a:ext uri="{FF2B5EF4-FFF2-40B4-BE49-F238E27FC236}">
                  <a16:creationId xmlns:a16="http://schemas.microsoft.com/office/drawing/2014/main" id="{48489BAA-889F-0734-FDD5-DDE202C3B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3" name="Picture 36">
            <a:extLst>
              <a:ext uri="{FF2B5EF4-FFF2-40B4-BE49-F238E27FC236}">
                <a16:creationId xmlns:a16="http://schemas.microsoft.com/office/drawing/2014/main" id="{D1A92297-E9D9-830A-60AD-C9D642A2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6649468" y="25781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17E75-06F6-4E5F-B455-9169F474E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668" y="1521947"/>
            <a:ext cx="5874664" cy="3875089"/>
          </a:xfrm>
          <a:prstGeom prst="rect">
            <a:avLst/>
          </a:prstGeom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McLaury – 1</a:t>
            </a:r>
            <a:r>
              <a:rPr lang="en-US" baseline="30000"/>
              <a:t>ST</a:t>
            </a:r>
            <a:r>
              <a:rPr lang="en-US"/>
              <a:t> FLOOR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 flipV="1">
            <a:off x="3124943" y="3587750"/>
            <a:ext cx="4114057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3124943" y="3587749"/>
            <a:ext cx="0" cy="113662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3517D-A1D0-40E1-B51D-B1D9BF49EFBB}"/>
              </a:ext>
            </a:extLst>
          </p:cNvPr>
          <p:cNvGrpSpPr/>
          <p:nvPr/>
        </p:nvGrpSpPr>
        <p:grpSpPr>
          <a:xfrm>
            <a:off x="8165123" y="1120628"/>
            <a:ext cx="396875" cy="366713"/>
            <a:chOff x="8165123" y="1120628"/>
            <a:chExt cx="396875" cy="366713"/>
          </a:xfrm>
        </p:grpSpPr>
        <p:sp>
          <p:nvSpPr>
            <p:cNvPr id="20490" name="Line 12"/>
            <p:cNvSpPr>
              <a:spLocks noChangeShapeType="1"/>
            </p:cNvSpPr>
            <p:nvPr/>
          </p:nvSpPr>
          <p:spPr bwMode="auto">
            <a:xfrm>
              <a:off x="8165123" y="1143000"/>
              <a:ext cx="0" cy="2786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Text Box 13"/>
            <p:cNvSpPr txBox="1">
              <a:spLocks noChangeArrowheads="1"/>
            </p:cNvSpPr>
            <p:nvPr/>
          </p:nvSpPr>
          <p:spPr bwMode="auto">
            <a:xfrm>
              <a:off x="8165123" y="112062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pic>
        <p:nvPicPr>
          <p:cNvPr id="20496" name="Picture 1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278416" y="3505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2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663869" y="3485364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2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656931" y="430033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2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875104" y="358913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4" name="Rectangle 27" descr="Light downward diagonal"/>
          <p:cNvSpPr>
            <a:spLocks noChangeArrowheads="1"/>
          </p:cNvSpPr>
          <p:nvPr/>
        </p:nvSpPr>
        <p:spPr bwMode="auto">
          <a:xfrm>
            <a:off x="3853219" y="3399270"/>
            <a:ext cx="3004784" cy="309129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06" name="Group 36"/>
          <p:cNvGrpSpPr>
            <a:grpSpLocks/>
          </p:cNvGrpSpPr>
          <p:nvPr/>
        </p:nvGrpSpPr>
        <p:grpSpPr bwMode="auto">
          <a:xfrm>
            <a:off x="6556915" y="3867840"/>
            <a:ext cx="381000" cy="152400"/>
            <a:chOff x="2016" y="1200"/>
            <a:chExt cx="240" cy="96"/>
          </a:xfrm>
        </p:grpSpPr>
        <p:sp>
          <p:nvSpPr>
            <p:cNvPr id="20508" name="Rectangle 37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3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30" name="AutoShape 70"/>
          <p:cNvSpPr>
            <a:spLocks noChangeArrowheads="1"/>
          </p:cNvSpPr>
          <p:nvPr/>
        </p:nvSpPr>
        <p:spPr bwMode="auto">
          <a:xfrm>
            <a:off x="8252016" y="4813764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8328216" y="4813764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39">
            <a:extLst>
              <a:ext uri="{FF2B5EF4-FFF2-40B4-BE49-F238E27FC236}">
                <a16:creationId xmlns:a16="http://schemas.microsoft.com/office/drawing/2014/main" id="{0C70CBBF-C968-4852-B1F0-3F5EB603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8027987" y="35814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2B2F5764-5C60-471D-8C2B-F1A5801CDE19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079989" y="4241560"/>
            <a:ext cx="1441451" cy="133828"/>
          </a:xfrm>
          <a:prstGeom prst="bentConnector3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C5993255-E2B4-49F2-A878-D8D6BB62C5A8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222304" y="4249769"/>
            <a:ext cx="1441450" cy="101122"/>
          </a:xfrm>
          <a:prstGeom prst="bentConnector3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8" name="Line 8">
            <a:extLst>
              <a:ext uri="{FF2B5EF4-FFF2-40B4-BE49-F238E27FC236}">
                <a16:creationId xmlns:a16="http://schemas.microsoft.com/office/drawing/2014/main" id="{B82A1F76-77A6-45D5-A226-8B416D45D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589130"/>
            <a:ext cx="0" cy="22087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CDE032AE-948A-40B9-AC66-9C6FA42236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8998" y="3808741"/>
            <a:ext cx="381001" cy="8879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A07C3A74-A6AE-4A67-9C50-17596EF2B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9999" y="3808741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27" descr="Light downward diagonal">
            <a:extLst>
              <a:ext uri="{FF2B5EF4-FFF2-40B4-BE49-F238E27FC236}">
                <a16:creationId xmlns:a16="http://schemas.microsoft.com/office/drawing/2014/main" id="{DF48189F-ED0A-4B9C-9109-688404B07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925" y="3398751"/>
            <a:ext cx="571884" cy="309129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E41531-91DC-41D8-B865-BB85E4C7C299}"/>
              </a:ext>
            </a:extLst>
          </p:cNvPr>
          <p:cNvSpPr txBox="1"/>
          <p:nvPr/>
        </p:nvSpPr>
        <p:spPr>
          <a:xfrm>
            <a:off x="7010402" y="293264"/>
            <a:ext cx="1752599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700" dirty="0"/>
              <a:t>Dr. Travis Kowalski</a:t>
            </a:r>
          </a:p>
          <a:p>
            <a:pPr>
              <a:spcBef>
                <a:spcPts val="0"/>
              </a:spcBef>
            </a:pPr>
            <a:r>
              <a:rPr lang="en-US" sz="700" dirty="0"/>
              <a:t>Cathy Durkin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46CB6-99AC-4EA9-89F6-B7513A91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75" y="1566739"/>
            <a:ext cx="5577748" cy="3708141"/>
          </a:xfrm>
          <a:prstGeom prst="rect">
            <a:avLst/>
          </a:prstGeom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McLaury –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 flipV="1">
            <a:off x="5392684" y="1714146"/>
            <a:ext cx="0" cy="1865459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1519" name="Picture 1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100512" y="3509171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478561" y="344591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8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407558" y="3129435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6" name="Text Box 31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1527" name="Rectangle 32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70"/>
          <p:cNvSpPr>
            <a:spLocks noChangeArrowheads="1"/>
          </p:cNvSpPr>
          <p:nvPr/>
        </p:nvSpPr>
        <p:spPr bwMode="auto">
          <a:xfrm>
            <a:off x="8334233" y="4975931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8458200" y="4944413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84" y="3399118"/>
            <a:ext cx="396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4D6F59-D8F9-4146-9D18-AE1C069D538B}"/>
              </a:ext>
            </a:extLst>
          </p:cNvPr>
          <p:cNvGrpSpPr/>
          <p:nvPr/>
        </p:nvGrpSpPr>
        <p:grpSpPr>
          <a:xfrm>
            <a:off x="8165123" y="1120628"/>
            <a:ext cx="396875" cy="366713"/>
            <a:chOff x="8165123" y="1120628"/>
            <a:chExt cx="396875" cy="366713"/>
          </a:xfrm>
        </p:grpSpPr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6618C33F-EDA9-4295-9FCB-C95E75152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5123" y="1143000"/>
              <a:ext cx="0" cy="2786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3">
              <a:extLst>
                <a:ext uri="{FF2B5EF4-FFF2-40B4-BE49-F238E27FC236}">
                  <a16:creationId xmlns:a16="http://schemas.microsoft.com/office/drawing/2014/main" id="{364DD95B-4974-482E-A0AF-F68F51EA9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5123" y="112062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33" name="Line 6">
            <a:extLst>
              <a:ext uri="{FF2B5EF4-FFF2-40B4-BE49-F238E27FC236}">
                <a16:creationId xmlns:a16="http://schemas.microsoft.com/office/drawing/2014/main" id="{71608605-D12D-4301-A251-B89EB12EB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9605" y="3579605"/>
            <a:ext cx="3665594" cy="814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637539A7-A125-4058-B6C6-80E1BA02E248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197464" y="4257914"/>
            <a:ext cx="1441450" cy="101122"/>
          </a:xfrm>
          <a:prstGeom prst="bentConnector3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46FF7541-0008-47FF-91EC-2DFB6F0D50BE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6152616" y="4281203"/>
            <a:ext cx="1397584" cy="8212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pic>
        <p:nvPicPr>
          <p:cNvPr id="21522" name="Picture 19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852639" y="3717437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20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740068" y="3734827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A7554F4-CE2F-4DA2-89D6-8AD53F89F257}"/>
              </a:ext>
            </a:extLst>
          </p:cNvPr>
          <p:cNvCxnSpPr>
            <a:cxnSpLocks/>
            <a:stCxn id="33" idx="1"/>
          </p:cNvCxnSpPr>
          <p:nvPr/>
        </p:nvCxnSpPr>
        <p:spPr bwMode="auto">
          <a:xfrm rot="16200000" flipH="1">
            <a:off x="6979546" y="3923403"/>
            <a:ext cx="976108" cy="304803"/>
          </a:xfrm>
          <a:prstGeom prst="bentConnector3">
            <a:avLst>
              <a:gd name="adj1" fmla="val 26081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606AB48-DEA5-4197-B420-42DEC44E5AA0}"/>
              </a:ext>
            </a:extLst>
          </p:cNvPr>
          <p:cNvSpPr txBox="1"/>
          <p:nvPr/>
        </p:nvSpPr>
        <p:spPr>
          <a:xfrm>
            <a:off x="7010402" y="293264"/>
            <a:ext cx="1752599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700" dirty="0"/>
              <a:t>Dr. Travis Kowalski</a:t>
            </a:r>
          </a:p>
          <a:p>
            <a:pPr>
              <a:spcBef>
                <a:spcPts val="0"/>
              </a:spcBef>
            </a:pPr>
            <a:r>
              <a:rPr lang="en-US" sz="700" dirty="0"/>
              <a:t>Cathy Durkin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09024-B4D5-41C3-A611-6303BDC9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2" y="2040217"/>
            <a:ext cx="5574320" cy="3226144"/>
          </a:xfrm>
          <a:prstGeom prst="rect">
            <a:avLst/>
          </a:prstGeom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McLaury 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sp>
        <p:nvSpPr>
          <p:cNvPr id="22542" name="Text Box 26"/>
          <p:cNvSpPr txBox="1">
            <a:spLocks noChangeArrowheads="1"/>
          </p:cNvSpPr>
          <p:nvPr/>
        </p:nvSpPr>
        <p:spPr bwMode="auto">
          <a:xfrm>
            <a:off x="2057400" y="990600"/>
            <a:ext cx="1676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2543" name="Rectangle 27" descr="Light downward diagonal"/>
          <p:cNvSpPr>
            <a:spLocks noChangeArrowheads="1"/>
          </p:cNvSpPr>
          <p:nvPr/>
        </p:nvSpPr>
        <p:spPr bwMode="auto">
          <a:xfrm>
            <a:off x="2057400" y="990600"/>
            <a:ext cx="16764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70"/>
          <p:cNvSpPr>
            <a:spLocks noChangeArrowheads="1"/>
          </p:cNvSpPr>
          <p:nvPr/>
        </p:nvSpPr>
        <p:spPr bwMode="auto">
          <a:xfrm>
            <a:off x="8305799" y="502235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auto">
          <a:xfrm>
            <a:off x="8381999" y="5022350"/>
            <a:ext cx="685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303FA-CAC4-4EC7-8AEC-30CA26A802EC}"/>
              </a:ext>
            </a:extLst>
          </p:cNvPr>
          <p:cNvSpPr txBox="1"/>
          <p:nvPr/>
        </p:nvSpPr>
        <p:spPr>
          <a:xfrm>
            <a:off x="7010402" y="293264"/>
            <a:ext cx="1752599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700" dirty="0"/>
              <a:t>Dr. Travis Kowalski</a:t>
            </a:r>
          </a:p>
          <a:p>
            <a:pPr>
              <a:spcBef>
                <a:spcPts val="0"/>
              </a:spcBef>
            </a:pPr>
            <a:r>
              <a:rPr lang="en-US" sz="700" dirty="0"/>
              <a:t>Cathy Durkin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A313A0-5DF6-4E2D-AE4B-4C148C26054A}"/>
              </a:ext>
            </a:extLst>
          </p:cNvPr>
          <p:cNvGrpSpPr/>
          <p:nvPr/>
        </p:nvGrpSpPr>
        <p:grpSpPr>
          <a:xfrm>
            <a:off x="8165123" y="1120628"/>
            <a:ext cx="396875" cy="366713"/>
            <a:chOff x="8165123" y="1120628"/>
            <a:chExt cx="396875" cy="366713"/>
          </a:xfrm>
        </p:grpSpPr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D68496F5-874D-4302-A3AF-86F4B493D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5123" y="1143000"/>
              <a:ext cx="0" cy="2786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3">
              <a:extLst>
                <a:ext uri="{FF2B5EF4-FFF2-40B4-BE49-F238E27FC236}">
                  <a16:creationId xmlns:a16="http://schemas.microsoft.com/office/drawing/2014/main" id="{9E9FDDB5-7738-4F83-996E-6D2DB75E9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5123" y="112062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03F7C571-4882-4D0C-B3B6-B7C086ED6F0A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542406" y="3771005"/>
            <a:ext cx="611393" cy="228596"/>
          </a:xfrm>
          <a:prstGeom prst="bentConnector3">
            <a:avLst>
              <a:gd name="adj1" fmla="val 137017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F521B70A-A3D0-447B-B615-A3079632E80D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6590403" y="3771003"/>
            <a:ext cx="611396" cy="228601"/>
          </a:xfrm>
          <a:prstGeom prst="bentConnector3">
            <a:avLst>
              <a:gd name="adj1" fmla="val 135657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7757E877-8A27-401E-9392-2651C4742B95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125598" y="3085202"/>
            <a:ext cx="684005" cy="304800"/>
          </a:xfrm>
          <a:prstGeom prst="bentConnector3">
            <a:avLst>
              <a:gd name="adj1" fmla="val 62038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CBC60C4D-1C5B-4C6C-9830-077F994D3BD4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6895203" y="3999603"/>
            <a:ext cx="1144797" cy="304801"/>
          </a:xfrm>
          <a:prstGeom prst="bentConnector3">
            <a:avLst>
              <a:gd name="adj1" fmla="val 74984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BCF1D59-8C69-4088-9311-9D8CB0921418}"/>
              </a:ext>
            </a:extLst>
          </p:cNvPr>
          <p:cNvCxnSpPr/>
          <p:nvPr/>
        </p:nvCxnSpPr>
        <p:spPr bwMode="auto">
          <a:xfrm>
            <a:off x="3124200" y="2971800"/>
            <a:ext cx="0" cy="1676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191B9F9-8B48-4F34-838A-BC1A191E3EA5}"/>
              </a:ext>
            </a:extLst>
          </p:cNvPr>
          <p:cNvCxnSpPr>
            <a:cxnSpLocks/>
          </p:cNvCxnSpPr>
          <p:nvPr/>
        </p:nvCxnSpPr>
        <p:spPr bwMode="auto">
          <a:xfrm>
            <a:off x="3124200" y="3581400"/>
            <a:ext cx="419099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55" name="Picture 16">
            <a:extLst>
              <a:ext uri="{FF2B5EF4-FFF2-40B4-BE49-F238E27FC236}">
                <a16:creationId xmlns:a16="http://schemas.microsoft.com/office/drawing/2014/main" id="{ED799D01-BA13-49CD-97A0-D575FA9F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243162" y="3506227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7">
            <a:extLst>
              <a:ext uri="{FF2B5EF4-FFF2-40B4-BE49-F238E27FC236}">
                <a16:creationId xmlns:a16="http://schemas.microsoft.com/office/drawing/2014/main" id="{9303B709-2CA0-44FC-A09C-0FBF2287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301014" y="3454003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5DD599A7-D89F-45FF-85B5-32CB5D23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852639" y="3717437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0">
            <a:extLst>
              <a:ext uri="{FF2B5EF4-FFF2-40B4-BE49-F238E27FC236}">
                <a16:creationId xmlns:a16="http://schemas.microsoft.com/office/drawing/2014/main" id="{1CAEC768-91EF-42F2-BDB9-7C782719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740068" y="3734827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6432181-7938-44EE-A903-A6E173C95038}"/>
              </a:ext>
            </a:extLst>
          </p:cNvPr>
          <p:cNvSpPr txBox="1"/>
          <p:nvPr/>
        </p:nvSpPr>
        <p:spPr>
          <a:xfrm>
            <a:off x="3866554" y="4935817"/>
            <a:ext cx="30398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Exit out the Main Door to the North from the second floor, or out the doors closest to classroom building to the south.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jroberts\AppData\Local\Microsoft\Windows\Temporary Internet Files\Content.Outlook\Q40S62YN\FIRE EXIT PLAN B (2).jpg"/>
          <p:cNvPicPr>
            <a:picLocks noChangeAspect="1" noChangeArrowheads="1"/>
          </p:cNvPicPr>
          <p:nvPr/>
        </p:nvPicPr>
        <p:blipFill>
          <a:blip r:embed="rId2" cstate="print"/>
          <a:srcRect l="27779" t="19804" r="24445" b="28432"/>
          <a:stretch>
            <a:fillRect/>
          </a:stretch>
        </p:blipFill>
        <p:spPr bwMode="auto">
          <a:xfrm>
            <a:off x="3079750" y="2254250"/>
            <a:ext cx="42783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10200" y="4114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0386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Line 22"/>
          <p:cNvSpPr>
            <a:spLocks noChangeShapeType="1"/>
          </p:cNvSpPr>
          <p:nvPr/>
        </p:nvSpPr>
        <p:spPr bwMode="auto">
          <a:xfrm flipV="1">
            <a:off x="8001000" y="990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6" name="Text Box 23"/>
          <p:cNvSpPr txBox="1">
            <a:spLocks noChangeArrowheads="1"/>
          </p:cNvSpPr>
          <p:nvPr/>
        </p:nvSpPr>
        <p:spPr bwMode="auto">
          <a:xfrm rot="10800000">
            <a:off x="7924800" y="9906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1905000" y="5867400"/>
            <a:ext cx="723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Chemical and Biological Engineering Chemistry Building (CBEC)– Basement</a:t>
            </a:r>
          </a:p>
        </p:txBody>
      </p:sp>
      <p:sp>
        <p:nvSpPr>
          <p:cNvPr id="61448" name="Line 17"/>
          <p:cNvSpPr>
            <a:spLocks noChangeShapeType="1"/>
          </p:cNvSpPr>
          <p:nvPr/>
        </p:nvSpPr>
        <p:spPr bwMode="auto">
          <a:xfrm rot="16200000" flipH="1">
            <a:off x="5600700" y="37719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9" name="Line 17"/>
          <p:cNvSpPr>
            <a:spLocks noChangeShapeType="1"/>
          </p:cNvSpPr>
          <p:nvPr/>
        </p:nvSpPr>
        <p:spPr bwMode="auto">
          <a:xfrm rot="-5400000" flipH="1" flipV="1">
            <a:off x="4229100" y="40005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50" name="AutoShape 34"/>
          <p:cNvSpPr>
            <a:spLocks noChangeArrowheads="1"/>
          </p:cNvSpPr>
          <p:nvPr/>
        </p:nvSpPr>
        <p:spPr bwMode="auto">
          <a:xfrm>
            <a:off x="2362200" y="4038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2514600" y="3962400"/>
            <a:ext cx="1219200" cy="461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  (Upwind in the event of a chemical incident.)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9A2F01-016A-D789-7E52-7A1C9C2A3920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Darren </a:t>
            </a:r>
            <a:r>
              <a:rPr lang="en-US" sz="1000" dirty="0" err="1"/>
              <a:t>Schwede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Morgan Thomas-Abbott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208C6-20E7-375B-F355-C14DEA09D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Line 22">
            <a:extLst>
              <a:ext uri="{FF2B5EF4-FFF2-40B4-BE49-F238E27FC236}">
                <a16:creationId xmlns:a16="http://schemas.microsoft.com/office/drawing/2014/main" id="{F380B99B-B1B6-02F1-D51F-457E84D0D5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2209800"/>
            <a:ext cx="2286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30">
            <a:extLst>
              <a:ext uri="{FF2B5EF4-FFF2-40B4-BE49-F238E27FC236}">
                <a16:creationId xmlns:a16="http://schemas.microsoft.com/office/drawing/2014/main" id="{DBD4BA0D-453E-1928-4438-3508A17DD2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Text Box 31">
            <a:extLst>
              <a:ext uri="{FF2B5EF4-FFF2-40B4-BE49-F238E27FC236}">
                <a16:creationId xmlns:a16="http://schemas.microsoft.com/office/drawing/2014/main" id="{E6832CD9-0B18-C158-674E-B01F2C3BB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0268" name="Text Box 38">
            <a:extLst>
              <a:ext uri="{FF2B5EF4-FFF2-40B4-BE49-F238E27FC236}">
                <a16:creationId xmlns:a16="http://schemas.microsoft.com/office/drawing/2014/main" id="{D0E4C8BB-6F63-7343-E339-A19CC3A5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800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10269" name="Text Box 39">
            <a:extLst>
              <a:ext uri="{FF2B5EF4-FFF2-40B4-BE49-F238E27FC236}">
                <a16:creationId xmlns:a16="http://schemas.microsoft.com/office/drawing/2014/main" id="{96AD3E69-7CFC-1111-E1C2-048FD1E2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74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10272" name="Text Box 42">
            <a:extLst>
              <a:ext uri="{FF2B5EF4-FFF2-40B4-BE49-F238E27FC236}">
                <a16:creationId xmlns:a16="http://schemas.microsoft.com/office/drawing/2014/main" id="{8CF02F84-83E5-4C31-8669-2E6B9D2AA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943600"/>
            <a:ext cx="5715000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dirty="0"/>
              <a:t>NUCOR MINERAL INDUSTRY BUILDING – 1</a:t>
            </a:r>
            <a:r>
              <a:rPr lang="en-US" baseline="30000" dirty="0"/>
              <a:t>ST</a:t>
            </a:r>
            <a:r>
              <a:rPr lang="en-US" dirty="0"/>
              <a:t>  FLOOR</a:t>
            </a:r>
          </a:p>
        </p:txBody>
      </p:sp>
      <p:sp>
        <p:nvSpPr>
          <p:cNvPr id="38" name="AutoShape 70">
            <a:extLst>
              <a:ext uri="{FF2B5EF4-FFF2-40B4-BE49-F238E27FC236}">
                <a16:creationId xmlns:a16="http://schemas.microsoft.com/office/drawing/2014/main" id="{B2391B33-BD8F-61A0-0135-9F4715D8C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638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A006B9E-209D-4A0D-1AEF-52F620BA14B9}"/>
              </a:ext>
            </a:extLst>
          </p:cNvPr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2DC9E-91BA-CF92-6411-AE4691C9F041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/>
              <a:t>Parker </a:t>
            </a:r>
            <a:r>
              <a:rPr lang="en-US" sz="900" err="1"/>
              <a:t>Pombrio</a:t>
            </a:r>
            <a:endParaRPr lang="en-US" sz="900"/>
          </a:p>
          <a:p>
            <a:pPr>
              <a:spcBef>
                <a:spcPts val="0"/>
              </a:spcBef>
            </a:pPr>
            <a:r>
              <a:rPr lang="en-US" sz="900"/>
              <a:t>Jessica Zacher</a:t>
            </a:r>
          </a:p>
          <a:p>
            <a:pPr>
              <a:spcBef>
                <a:spcPts val="0"/>
              </a:spcBef>
            </a:pPr>
            <a:r>
              <a:rPr lang="en-US" sz="900"/>
              <a:t>Jennifer Parrow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34420-5C96-F05B-3F7E-31F07F32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1" t="6299"/>
          <a:stretch/>
        </p:blipFill>
        <p:spPr>
          <a:xfrm>
            <a:off x="2209800" y="2057400"/>
            <a:ext cx="6831784" cy="2711267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2416E6F6-4BC5-9EB9-B2C8-041C66EF9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6065" y="4556034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>
            <a:defPPr>
              <a:defRPr lang="en-US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3AA1C9-5D03-28DE-2499-3E023EA3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65" y="2433636"/>
            <a:ext cx="178592" cy="1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8DFA59-0B54-8C9C-EECC-EA35B72B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2547936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BF127D6-8F2D-E302-E6E9-20622ADDD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67" y="3550750"/>
            <a:ext cx="111125" cy="1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4B14A01-F2C8-3402-CE12-161DA2542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53" y="3373806"/>
            <a:ext cx="111125" cy="1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01DE2AF-372C-57A4-600D-6A540A3D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2127" y="2413649"/>
            <a:ext cx="153335" cy="1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F6A1F74-F116-1BEB-EB36-2514EDD9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0611" y="241458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F8E13BA-FE0E-7C4B-CA56-F6B0F997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3788" y="241458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B103E4C-1226-FB95-5C3B-6E0EDF14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6953" y="273790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5888A223-728E-E95A-8918-FEFFAABB7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04918" y="3055562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92D75582-9829-6FA9-27DD-1D11F998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9144" y="378964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6DC2F4-920D-8C40-8E22-E34FAA865AC4}"/>
              </a:ext>
            </a:extLst>
          </p:cNvPr>
          <p:cNvGrpSpPr/>
          <p:nvPr/>
        </p:nvGrpSpPr>
        <p:grpSpPr>
          <a:xfrm>
            <a:off x="3223810" y="3684236"/>
            <a:ext cx="156862" cy="305015"/>
            <a:chOff x="3223810" y="3684236"/>
            <a:chExt cx="156862" cy="305015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BD3A13E-1CD6-0953-8496-A52ADD29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C253E23B-DEC9-B47E-DFF5-DCF88870F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525BF6-CA42-57C9-EF74-215EDB4732ED}"/>
              </a:ext>
            </a:extLst>
          </p:cNvPr>
          <p:cNvGrpSpPr/>
          <p:nvPr/>
        </p:nvGrpSpPr>
        <p:grpSpPr>
          <a:xfrm>
            <a:off x="3601346" y="3789540"/>
            <a:ext cx="156862" cy="305015"/>
            <a:chOff x="3223810" y="3684236"/>
            <a:chExt cx="156862" cy="305015"/>
          </a:xfrm>
        </p:grpSpPr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56C76EC9-2D79-F282-2E82-69402942D9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26560F90-4C23-F4A9-8685-BA73F0E04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2C89A5-FE0E-8930-4919-34498DB03594}"/>
              </a:ext>
            </a:extLst>
          </p:cNvPr>
          <p:cNvGrpSpPr/>
          <p:nvPr/>
        </p:nvGrpSpPr>
        <p:grpSpPr>
          <a:xfrm>
            <a:off x="4689325" y="3684236"/>
            <a:ext cx="156862" cy="305015"/>
            <a:chOff x="3223810" y="3684236"/>
            <a:chExt cx="156862" cy="305015"/>
          </a:xfrm>
        </p:grpSpPr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3A486D09-E241-4393-E20C-652B5B329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8CE17205-DC78-B4D2-4590-3FD7BCB90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D03EFD-2F5C-BA74-AC36-3465009DC3BB}"/>
              </a:ext>
            </a:extLst>
          </p:cNvPr>
          <p:cNvGrpSpPr/>
          <p:nvPr/>
        </p:nvGrpSpPr>
        <p:grpSpPr>
          <a:xfrm rot="5400000">
            <a:off x="7963218" y="2903054"/>
            <a:ext cx="156862" cy="305015"/>
            <a:chOff x="3223810" y="3684236"/>
            <a:chExt cx="156862" cy="305015"/>
          </a:xfrm>
        </p:grpSpPr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FA784942-3B31-E611-5FE1-3190876A4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FB2D17C8-450C-5477-2942-6FE0B8AFE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9F118E7-CA5C-FF20-805E-05C5829DD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863223" y="3737470"/>
            <a:ext cx="152400" cy="104140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4C6060B8-EED8-C787-7199-A5D33FBD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21" y="3597902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3C7AD0EC-DCDC-BDF2-4527-C3C85585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6426852" y="2090736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FE017EAB-6FDA-DB09-4925-50FB59433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2337593" y="4479834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98849A5F-3358-3DE9-5440-E0A9B2D7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8373110" y="3512834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98F5BF43-880C-AB3B-DD04-BB4AD01CB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6753995" y="3280447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6" descr="Light downward diagonal">
            <a:extLst>
              <a:ext uri="{FF2B5EF4-FFF2-40B4-BE49-F238E27FC236}">
                <a16:creationId xmlns:a16="http://schemas.microsoft.com/office/drawing/2014/main" id="{60A8B617-122F-3F30-EF60-23C2BFA82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4657" y="2470878"/>
            <a:ext cx="533400" cy="777635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46" descr="Light downward diagonal">
            <a:extLst>
              <a:ext uri="{FF2B5EF4-FFF2-40B4-BE49-F238E27FC236}">
                <a16:creationId xmlns:a16="http://schemas.microsoft.com/office/drawing/2014/main" id="{2CE41315-5668-A26B-617F-4DC8AEE94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343" y="3473024"/>
            <a:ext cx="3147209" cy="19221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496C36-A805-1671-7930-3D1769A59E0B}"/>
              </a:ext>
            </a:extLst>
          </p:cNvPr>
          <p:cNvCxnSpPr>
            <a:cxnSpLocks/>
          </p:cNvCxnSpPr>
          <p:nvPr/>
        </p:nvCxnSpPr>
        <p:spPr bwMode="auto">
          <a:xfrm>
            <a:off x="2384612" y="3550750"/>
            <a:ext cx="5445437" cy="1819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F47362C-63D5-DD2E-F69E-687661294352}"/>
              </a:ext>
            </a:extLst>
          </p:cNvPr>
          <p:cNvCxnSpPr>
            <a:cxnSpLocks/>
          </p:cNvCxnSpPr>
          <p:nvPr/>
        </p:nvCxnSpPr>
        <p:spPr bwMode="auto">
          <a:xfrm>
            <a:off x="5844988" y="2634270"/>
            <a:ext cx="0" cy="93021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619727-FDDF-0F3B-C7BD-1056201F7B05}"/>
              </a:ext>
            </a:extLst>
          </p:cNvPr>
          <p:cNvCxnSpPr>
            <a:cxnSpLocks/>
            <a:stCxn id="1028" idx="1"/>
          </p:cNvCxnSpPr>
          <p:nvPr/>
        </p:nvCxnSpPr>
        <p:spPr bwMode="auto">
          <a:xfrm>
            <a:off x="6534150" y="2634270"/>
            <a:ext cx="0" cy="93021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70E9E3-896D-4073-34E6-EA5D866FA744}"/>
              </a:ext>
            </a:extLst>
          </p:cNvPr>
          <p:cNvCxnSpPr>
            <a:cxnSpLocks/>
          </p:cNvCxnSpPr>
          <p:nvPr/>
        </p:nvCxnSpPr>
        <p:spPr bwMode="auto">
          <a:xfrm>
            <a:off x="5844988" y="2634270"/>
            <a:ext cx="68916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2E9717E0-4265-E36B-AA56-010AA32BD935}"/>
              </a:ext>
            </a:extLst>
          </p:cNvPr>
          <p:cNvCxnSpPr>
            <a:cxnSpLocks/>
          </p:cNvCxnSpPr>
          <p:nvPr/>
        </p:nvCxnSpPr>
        <p:spPr bwMode="auto">
          <a:xfrm flipH="1">
            <a:off x="2369915" y="3544354"/>
            <a:ext cx="8590" cy="125624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59" name="Connector: Elbow 56">
            <a:extLst>
              <a:ext uri="{FF2B5EF4-FFF2-40B4-BE49-F238E27FC236}">
                <a16:creationId xmlns:a16="http://schemas.microsoft.com/office/drawing/2014/main" id="{7A37FD59-8BC4-965E-03CF-96251D87EF86}"/>
              </a:ext>
            </a:extLst>
          </p:cNvPr>
          <p:cNvCxnSpPr>
            <a:cxnSpLocks/>
          </p:cNvCxnSpPr>
          <p:nvPr/>
        </p:nvCxnSpPr>
        <p:spPr bwMode="auto">
          <a:xfrm flipV="1">
            <a:off x="6350103" y="2002118"/>
            <a:ext cx="0" cy="63215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60" name="Connector: Elbow 56">
            <a:extLst>
              <a:ext uri="{FF2B5EF4-FFF2-40B4-BE49-F238E27FC236}">
                <a16:creationId xmlns:a16="http://schemas.microsoft.com/office/drawing/2014/main" id="{9611F6B6-8ABE-0240-794D-B1359CB35445}"/>
              </a:ext>
            </a:extLst>
          </p:cNvPr>
          <p:cNvCxnSpPr>
            <a:cxnSpLocks/>
          </p:cNvCxnSpPr>
          <p:nvPr/>
        </p:nvCxnSpPr>
        <p:spPr bwMode="auto">
          <a:xfrm>
            <a:off x="7781365" y="3568944"/>
            <a:ext cx="885376" cy="1782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62441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35D4E-21EE-ACB3-B949-7FF25FBA4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Line 22">
            <a:extLst>
              <a:ext uri="{FF2B5EF4-FFF2-40B4-BE49-F238E27FC236}">
                <a16:creationId xmlns:a16="http://schemas.microsoft.com/office/drawing/2014/main" id="{3209D3AE-F980-D0D3-68C6-721FE5705C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2209800"/>
            <a:ext cx="2286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30">
            <a:extLst>
              <a:ext uri="{FF2B5EF4-FFF2-40B4-BE49-F238E27FC236}">
                <a16:creationId xmlns:a16="http://schemas.microsoft.com/office/drawing/2014/main" id="{2F55AB4A-B5C9-4CC8-B6B5-7C5093CB1E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Text Box 31">
            <a:extLst>
              <a:ext uri="{FF2B5EF4-FFF2-40B4-BE49-F238E27FC236}">
                <a16:creationId xmlns:a16="http://schemas.microsoft.com/office/drawing/2014/main" id="{4BC7B373-6852-B578-B57F-5B64BB1BE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0268" name="Text Box 38">
            <a:extLst>
              <a:ext uri="{FF2B5EF4-FFF2-40B4-BE49-F238E27FC236}">
                <a16:creationId xmlns:a16="http://schemas.microsoft.com/office/drawing/2014/main" id="{86B0045D-50E3-1BB9-0752-CC106DE17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800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10269" name="Text Box 39">
            <a:extLst>
              <a:ext uri="{FF2B5EF4-FFF2-40B4-BE49-F238E27FC236}">
                <a16:creationId xmlns:a16="http://schemas.microsoft.com/office/drawing/2014/main" id="{D0D0F529-8667-9FCE-C41F-5836A8C4F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74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10272" name="Text Box 42">
            <a:extLst>
              <a:ext uri="{FF2B5EF4-FFF2-40B4-BE49-F238E27FC236}">
                <a16:creationId xmlns:a16="http://schemas.microsoft.com/office/drawing/2014/main" id="{EB7E1295-4A8C-6D23-8E6F-90B1B3E06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943600"/>
            <a:ext cx="5715000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dirty="0"/>
              <a:t>NUCOR MINERAL INDUSTRY BUILDING – 2</a:t>
            </a:r>
            <a:r>
              <a:rPr lang="en-US" baseline="30000" dirty="0"/>
              <a:t>ND</a:t>
            </a:r>
            <a:r>
              <a:rPr lang="en-US" dirty="0"/>
              <a:t>  FLOOR</a:t>
            </a:r>
          </a:p>
        </p:txBody>
      </p:sp>
      <p:sp>
        <p:nvSpPr>
          <p:cNvPr id="10274" name="Rectangle 46" descr="Light downward diagonal">
            <a:extLst>
              <a:ext uri="{FF2B5EF4-FFF2-40B4-BE49-F238E27FC236}">
                <a16:creationId xmlns:a16="http://schemas.microsoft.com/office/drawing/2014/main" id="{8C66B51D-4740-0E17-2502-C5EBC45EE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25908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Text Box 47">
            <a:extLst>
              <a:ext uri="{FF2B5EF4-FFF2-40B4-BE49-F238E27FC236}">
                <a16:creationId xmlns:a16="http://schemas.microsoft.com/office/drawing/2014/main" id="{BC132B06-4C95-A114-2140-524453D95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143000"/>
            <a:ext cx="2438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and second floor maps.</a:t>
            </a:r>
          </a:p>
        </p:txBody>
      </p:sp>
      <p:sp>
        <p:nvSpPr>
          <p:cNvPr id="38" name="AutoShape 70">
            <a:extLst>
              <a:ext uri="{FF2B5EF4-FFF2-40B4-BE49-F238E27FC236}">
                <a16:creationId xmlns:a16="http://schemas.microsoft.com/office/drawing/2014/main" id="{ECF72DCF-F5D0-976B-A1A0-EBD46A91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638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7C32247-2B02-1595-ED1D-CFCAA23270E6}"/>
              </a:ext>
            </a:extLst>
          </p:cNvPr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140C8-C6FA-A57D-9090-4D6342DEB761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/>
              <a:t>Parker </a:t>
            </a:r>
            <a:r>
              <a:rPr lang="en-US" sz="900" err="1"/>
              <a:t>Pombrio</a:t>
            </a:r>
            <a:endParaRPr lang="en-US" sz="900"/>
          </a:p>
          <a:p>
            <a:pPr>
              <a:spcBef>
                <a:spcPts val="0"/>
              </a:spcBef>
            </a:pPr>
            <a:r>
              <a:rPr lang="en-US" sz="900"/>
              <a:t>Jessica Zacher</a:t>
            </a:r>
          </a:p>
          <a:p>
            <a:pPr>
              <a:spcBef>
                <a:spcPts val="0"/>
              </a:spcBef>
            </a:pPr>
            <a:r>
              <a:rPr lang="en-US" sz="900"/>
              <a:t>Jennifer Parrow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CBEA9-66F9-68B0-B513-0C11DEFFB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1" t="7652"/>
          <a:stretch/>
        </p:blipFill>
        <p:spPr>
          <a:xfrm>
            <a:off x="2209800" y="2309902"/>
            <a:ext cx="6762457" cy="276692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844FE08-422E-8EAB-CDC5-A011AA7C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7832" y="4535705"/>
            <a:ext cx="178592" cy="1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1B0DE5-9FEC-77EC-D2BA-2499FE90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10975" y="4464584"/>
            <a:ext cx="152400" cy="10414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01391EC-0E8E-26C3-2135-1CCA5D9E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05" y="2800185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E35F7E4-239D-441C-B245-B901E38B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2495" y="3607029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E7EFA9B-8412-A45C-46B7-35D5D4E9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2908" y="3703723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8D8D83A-BD23-580B-E02A-394B1AFD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47383" y="28490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1F1614C-D0C8-2AA6-34E5-F55714B0E226}"/>
              </a:ext>
            </a:extLst>
          </p:cNvPr>
          <p:cNvGrpSpPr/>
          <p:nvPr/>
        </p:nvGrpSpPr>
        <p:grpSpPr>
          <a:xfrm>
            <a:off x="3345595" y="3066605"/>
            <a:ext cx="156862" cy="305015"/>
            <a:chOff x="3223810" y="3684236"/>
            <a:chExt cx="156862" cy="305015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0806E042-28B8-7467-05C9-C6F40561A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E71C66-CBBA-EA8F-BA3D-4D0D61A19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F1614C-D0C8-2AA6-34E5-F55714B0E226}"/>
              </a:ext>
            </a:extLst>
          </p:cNvPr>
          <p:cNvGrpSpPr/>
          <p:nvPr/>
        </p:nvGrpSpPr>
        <p:grpSpPr>
          <a:xfrm>
            <a:off x="2730799" y="3219112"/>
            <a:ext cx="156862" cy="305015"/>
            <a:chOff x="3223810" y="3684236"/>
            <a:chExt cx="156862" cy="305015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0806E042-28B8-7467-05C9-C6F40561A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E71C66-CBBA-EA8F-BA3D-4D0D61A19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C4E96E8D-448A-FC5D-ADD7-AD343BBF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31" y="3760314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C2C911-B7DF-B51F-E6CD-0A429BC87D60}"/>
              </a:ext>
            </a:extLst>
          </p:cNvPr>
          <p:cNvSpPr/>
          <p:nvPr/>
        </p:nvSpPr>
        <p:spPr>
          <a:xfrm>
            <a:off x="6388725" y="3321278"/>
            <a:ext cx="4927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pic>
        <p:nvPicPr>
          <p:cNvPr id="18" name="Picture 44">
            <a:extLst>
              <a:ext uri="{FF2B5EF4-FFF2-40B4-BE49-F238E27FC236}">
                <a16:creationId xmlns:a16="http://schemas.microsoft.com/office/drawing/2014/main" id="{587F0328-8455-04B2-02D5-7825B7F9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6808787" y="3447927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or: Elbow 56">
            <a:extLst>
              <a:ext uri="{FF2B5EF4-FFF2-40B4-BE49-F238E27FC236}">
                <a16:creationId xmlns:a16="http://schemas.microsoft.com/office/drawing/2014/main" id="{CF07D728-F472-7446-8F85-EE8A29B828F8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113324" y="3977142"/>
            <a:ext cx="603184" cy="132321"/>
          </a:xfrm>
          <a:prstGeom prst="bentConnector3">
            <a:avLst>
              <a:gd name="adj1" fmla="val 130256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2" name="Connector: Elbow 56">
            <a:extLst>
              <a:ext uri="{FF2B5EF4-FFF2-40B4-BE49-F238E27FC236}">
                <a16:creationId xmlns:a16="http://schemas.microsoft.com/office/drawing/2014/main" id="{C5897F44-DE03-5BA7-6A95-0C73F66673F9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8036170" y="3447927"/>
            <a:ext cx="450419" cy="129094"/>
          </a:xfrm>
          <a:prstGeom prst="bentConnector3">
            <a:avLst>
              <a:gd name="adj1" fmla="val 132266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8" name="Connector: Elbow 56">
            <a:extLst>
              <a:ext uri="{FF2B5EF4-FFF2-40B4-BE49-F238E27FC236}">
                <a16:creationId xmlns:a16="http://schemas.microsoft.com/office/drawing/2014/main" id="{DFA221A2-E314-BCA0-91B4-C810CC4B37B4}"/>
              </a:ext>
            </a:extLst>
          </p:cNvPr>
          <p:cNvCxnSpPr>
            <a:cxnSpLocks/>
          </p:cNvCxnSpPr>
          <p:nvPr/>
        </p:nvCxnSpPr>
        <p:spPr bwMode="auto">
          <a:xfrm>
            <a:off x="6460565" y="3760314"/>
            <a:ext cx="0" cy="141661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53" name="Connector: Elbow 56">
            <a:extLst>
              <a:ext uri="{FF2B5EF4-FFF2-40B4-BE49-F238E27FC236}">
                <a16:creationId xmlns:a16="http://schemas.microsoft.com/office/drawing/2014/main" id="{5E802692-3DCD-D4C0-A227-48F7E67A9D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341782" y="2972853"/>
            <a:ext cx="0" cy="76072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F29172-745B-61EF-6013-9ED697FA2BB6}"/>
              </a:ext>
            </a:extLst>
          </p:cNvPr>
          <p:cNvCxnSpPr>
            <a:cxnSpLocks/>
          </p:cNvCxnSpPr>
          <p:nvPr/>
        </p:nvCxnSpPr>
        <p:spPr bwMode="auto">
          <a:xfrm>
            <a:off x="2348755" y="3724484"/>
            <a:ext cx="6137834" cy="2323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40" name="Straight Connector 10239">
            <a:extLst>
              <a:ext uri="{FF2B5EF4-FFF2-40B4-BE49-F238E27FC236}">
                <a16:creationId xmlns:a16="http://schemas.microsoft.com/office/drawing/2014/main" id="{3E6D4C7D-F643-0DF5-30F9-37FFBFC9EC28}"/>
              </a:ext>
            </a:extLst>
          </p:cNvPr>
          <p:cNvCxnSpPr>
            <a:cxnSpLocks/>
          </p:cNvCxnSpPr>
          <p:nvPr/>
        </p:nvCxnSpPr>
        <p:spPr bwMode="auto">
          <a:xfrm>
            <a:off x="6827105" y="4220380"/>
            <a:ext cx="165948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43" name="Straight Connector 10242">
            <a:extLst>
              <a:ext uri="{FF2B5EF4-FFF2-40B4-BE49-F238E27FC236}">
                <a16:creationId xmlns:a16="http://schemas.microsoft.com/office/drawing/2014/main" id="{15FA9F75-B996-116C-7009-F9DB9621B598}"/>
              </a:ext>
            </a:extLst>
          </p:cNvPr>
          <p:cNvCxnSpPr>
            <a:cxnSpLocks/>
          </p:cNvCxnSpPr>
          <p:nvPr/>
        </p:nvCxnSpPr>
        <p:spPr bwMode="auto">
          <a:xfrm flipV="1">
            <a:off x="8486589" y="2972853"/>
            <a:ext cx="0" cy="124752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47" name="Straight Connector 10246">
            <a:extLst>
              <a:ext uri="{FF2B5EF4-FFF2-40B4-BE49-F238E27FC236}">
                <a16:creationId xmlns:a16="http://schemas.microsoft.com/office/drawing/2014/main" id="{E35CB989-9607-9393-37A2-6477BF0D28C3}"/>
              </a:ext>
            </a:extLst>
          </p:cNvPr>
          <p:cNvCxnSpPr>
            <a:cxnSpLocks/>
          </p:cNvCxnSpPr>
          <p:nvPr/>
        </p:nvCxnSpPr>
        <p:spPr bwMode="auto">
          <a:xfrm flipV="1">
            <a:off x="7318693" y="3741709"/>
            <a:ext cx="0" cy="47867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54" name="Straight Connector 10253">
            <a:extLst>
              <a:ext uri="{FF2B5EF4-FFF2-40B4-BE49-F238E27FC236}">
                <a16:creationId xmlns:a16="http://schemas.microsoft.com/office/drawing/2014/main" id="{C7A21A92-C393-022A-F446-9277C6989671}"/>
              </a:ext>
            </a:extLst>
          </p:cNvPr>
          <p:cNvCxnSpPr>
            <a:cxnSpLocks/>
          </p:cNvCxnSpPr>
          <p:nvPr/>
        </p:nvCxnSpPr>
        <p:spPr bwMode="auto">
          <a:xfrm flipV="1">
            <a:off x="7541928" y="2941912"/>
            <a:ext cx="0" cy="79166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58" name="Straight Connector 10257">
            <a:extLst>
              <a:ext uri="{FF2B5EF4-FFF2-40B4-BE49-F238E27FC236}">
                <a16:creationId xmlns:a16="http://schemas.microsoft.com/office/drawing/2014/main" id="{799643C2-9561-E78B-35F6-1D29A4A53001}"/>
              </a:ext>
            </a:extLst>
          </p:cNvPr>
          <p:cNvCxnSpPr>
            <a:cxnSpLocks/>
          </p:cNvCxnSpPr>
          <p:nvPr/>
        </p:nvCxnSpPr>
        <p:spPr bwMode="auto">
          <a:xfrm>
            <a:off x="7541928" y="2941912"/>
            <a:ext cx="944661" cy="1901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AutoShape 99">
            <a:extLst>
              <a:ext uri="{FF2B5EF4-FFF2-40B4-BE49-F238E27FC236}">
                <a16:creationId xmlns:a16="http://schemas.microsoft.com/office/drawing/2014/main" id="{833C4ECC-54E2-F004-175A-16A94BEDE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565" y="2375351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58" descr="Image:Sign first aid.svg">
            <a:hlinkClick r:id="rId9"/>
            <a:extLst>
              <a:ext uri="{FF2B5EF4-FFF2-40B4-BE49-F238E27FC236}">
                <a16:creationId xmlns:a16="http://schemas.microsoft.com/office/drawing/2014/main" id="{445A8DFD-C79D-321E-35C7-48985D5A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2394" y="2522814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231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65F6-302E-FB97-61A4-CE247C222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Line 22">
            <a:extLst>
              <a:ext uri="{FF2B5EF4-FFF2-40B4-BE49-F238E27FC236}">
                <a16:creationId xmlns:a16="http://schemas.microsoft.com/office/drawing/2014/main" id="{3B18E23F-F432-A378-ADC1-62652719E1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2209800"/>
            <a:ext cx="2286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30">
            <a:extLst>
              <a:ext uri="{FF2B5EF4-FFF2-40B4-BE49-F238E27FC236}">
                <a16:creationId xmlns:a16="http://schemas.microsoft.com/office/drawing/2014/main" id="{A54CB615-3D4D-844C-57B7-5455B14244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Text Box 31">
            <a:extLst>
              <a:ext uri="{FF2B5EF4-FFF2-40B4-BE49-F238E27FC236}">
                <a16:creationId xmlns:a16="http://schemas.microsoft.com/office/drawing/2014/main" id="{19925C62-A4D3-0A92-82F4-581AAFF5B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0268" name="Text Box 38">
            <a:extLst>
              <a:ext uri="{FF2B5EF4-FFF2-40B4-BE49-F238E27FC236}">
                <a16:creationId xmlns:a16="http://schemas.microsoft.com/office/drawing/2014/main" id="{425164F2-0DB3-BBCF-7545-F70BF0CD1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800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10269" name="Text Box 39">
            <a:extLst>
              <a:ext uri="{FF2B5EF4-FFF2-40B4-BE49-F238E27FC236}">
                <a16:creationId xmlns:a16="http://schemas.microsoft.com/office/drawing/2014/main" id="{4749C217-EFDA-46EB-4012-CF5405C3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74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10272" name="Text Box 42">
            <a:extLst>
              <a:ext uri="{FF2B5EF4-FFF2-40B4-BE49-F238E27FC236}">
                <a16:creationId xmlns:a16="http://schemas.microsoft.com/office/drawing/2014/main" id="{8ADCB547-F870-B6C3-D9AC-541BAF6F5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943600"/>
            <a:ext cx="5715000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dirty="0"/>
              <a:t>NUCOR MINERAL INDUSTRY BUILDING – 3</a:t>
            </a:r>
            <a:r>
              <a:rPr lang="en-US" baseline="30000" dirty="0"/>
              <a:t>RD</a:t>
            </a:r>
            <a:r>
              <a:rPr lang="en-US" dirty="0"/>
              <a:t>  FLOOR</a:t>
            </a:r>
          </a:p>
        </p:txBody>
      </p:sp>
      <p:sp>
        <p:nvSpPr>
          <p:cNvPr id="10274" name="Rectangle 46" descr="Light downward diagonal">
            <a:extLst>
              <a:ext uri="{FF2B5EF4-FFF2-40B4-BE49-F238E27FC236}">
                <a16:creationId xmlns:a16="http://schemas.microsoft.com/office/drawing/2014/main" id="{585BB031-2635-F1D6-A942-7BAC88C7F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66800"/>
            <a:ext cx="25908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Text Box 47">
            <a:extLst>
              <a:ext uri="{FF2B5EF4-FFF2-40B4-BE49-F238E27FC236}">
                <a16:creationId xmlns:a16="http://schemas.microsoft.com/office/drawing/2014/main" id="{90139AD2-A359-8D50-03DC-64A3FCE0B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143000"/>
            <a:ext cx="2438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and second floor maps.</a:t>
            </a:r>
          </a:p>
        </p:txBody>
      </p:sp>
      <p:sp>
        <p:nvSpPr>
          <p:cNvPr id="38" name="AutoShape 70">
            <a:extLst>
              <a:ext uri="{FF2B5EF4-FFF2-40B4-BE49-F238E27FC236}">
                <a16:creationId xmlns:a16="http://schemas.microsoft.com/office/drawing/2014/main" id="{CD1F2B09-77C7-13A7-2012-BE075C3A3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638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F44886C-4F30-697A-ABBF-E74945D0D6D2}"/>
              </a:ext>
            </a:extLst>
          </p:cNvPr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499349-B2E0-4FC2-2D4A-8C886A874528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/>
              <a:t>Parker </a:t>
            </a:r>
            <a:r>
              <a:rPr lang="en-US" sz="900" err="1"/>
              <a:t>Pombrio</a:t>
            </a:r>
            <a:endParaRPr lang="en-US" sz="900"/>
          </a:p>
          <a:p>
            <a:pPr>
              <a:spcBef>
                <a:spcPts val="0"/>
              </a:spcBef>
            </a:pPr>
            <a:r>
              <a:rPr lang="en-US" sz="900"/>
              <a:t>Jessica Zacher</a:t>
            </a:r>
          </a:p>
          <a:p>
            <a:pPr>
              <a:spcBef>
                <a:spcPts val="0"/>
              </a:spcBef>
            </a:pPr>
            <a:r>
              <a:rPr lang="en-US" sz="900"/>
              <a:t>Jennifer Parrow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5BFA8-C2FA-3955-6F7C-2A9BACB16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1" t="9576"/>
          <a:stretch/>
        </p:blipFill>
        <p:spPr>
          <a:xfrm>
            <a:off x="2062700" y="2251279"/>
            <a:ext cx="6934200" cy="2687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AFFD1-0567-B2DB-8017-EAEBF93F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67925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93EDC87-F399-75DD-B977-85CEAA7F0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05" y="2697315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F5964A6-85CE-5630-0BD1-B6E7DA86C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9205" y="3733583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CF07F85-3965-9020-52D6-8AC0637F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45265" y="3616359"/>
            <a:ext cx="96694" cy="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9B479BD-2649-9247-0522-3A02D318237B}"/>
              </a:ext>
            </a:extLst>
          </p:cNvPr>
          <p:cNvGrpSpPr/>
          <p:nvPr/>
        </p:nvGrpSpPr>
        <p:grpSpPr>
          <a:xfrm rot="5400000">
            <a:off x="4341061" y="3276493"/>
            <a:ext cx="156862" cy="305015"/>
            <a:chOff x="3223810" y="3684236"/>
            <a:chExt cx="156862" cy="305015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44C5C0AE-9432-DC0E-4F48-F2BF058E7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8F076FBF-78B0-9717-1632-6744879F2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435B19-BBEC-3CC6-1510-589C6B50D191}"/>
              </a:ext>
            </a:extLst>
          </p:cNvPr>
          <p:cNvGrpSpPr/>
          <p:nvPr/>
        </p:nvGrpSpPr>
        <p:grpSpPr>
          <a:xfrm rot="5400000">
            <a:off x="3350676" y="3276494"/>
            <a:ext cx="156862" cy="305015"/>
            <a:chOff x="3223810" y="3684236"/>
            <a:chExt cx="156862" cy="305015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E870D4EB-23A9-0C72-218D-EF100BBF4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766D1505-7588-6E87-17A3-1C98D276B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B0E59A-039F-796E-2400-02CF7E9B8EAE}"/>
              </a:ext>
            </a:extLst>
          </p:cNvPr>
          <p:cNvGrpSpPr/>
          <p:nvPr/>
        </p:nvGrpSpPr>
        <p:grpSpPr>
          <a:xfrm rot="5400000">
            <a:off x="2588568" y="3272032"/>
            <a:ext cx="156862" cy="305015"/>
            <a:chOff x="3223810" y="3684236"/>
            <a:chExt cx="156862" cy="305015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0401A346-8DFE-0499-FAEC-D53AB1BEB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0D8E9B7F-E81F-4E3B-1852-F721A29DA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89678F-1EE5-E073-53B0-8925CC5305E8}"/>
              </a:ext>
            </a:extLst>
          </p:cNvPr>
          <p:cNvGrpSpPr/>
          <p:nvPr/>
        </p:nvGrpSpPr>
        <p:grpSpPr>
          <a:xfrm rot="5400000">
            <a:off x="5410510" y="3280955"/>
            <a:ext cx="156862" cy="305015"/>
            <a:chOff x="3223810" y="3684236"/>
            <a:chExt cx="156862" cy="305015"/>
          </a:xfrm>
        </p:grpSpPr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E65C8735-F99C-CD77-5353-3F2A6F3F0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0C655B6B-FB06-8C1D-D8E8-2CC2885A5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14D0FC7D-9699-1141-35DD-550CD54B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0785" y="3853014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0CD2708-44D1-582B-C2C6-27F16505E9B8}"/>
              </a:ext>
            </a:extLst>
          </p:cNvPr>
          <p:cNvGrpSpPr/>
          <p:nvPr/>
        </p:nvGrpSpPr>
        <p:grpSpPr>
          <a:xfrm rot="5400000">
            <a:off x="2775366" y="3772477"/>
            <a:ext cx="156862" cy="305015"/>
            <a:chOff x="3223810" y="3684236"/>
            <a:chExt cx="156862" cy="305015"/>
          </a:xfrm>
        </p:grpSpPr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045C706F-258D-6302-AE4A-2FC34F25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272" y="3684236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85A8DCA7-5811-C675-34EF-A8EB2AFED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10" y="3836851"/>
              <a:ext cx="152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44">
            <a:extLst>
              <a:ext uri="{FF2B5EF4-FFF2-40B4-BE49-F238E27FC236}">
                <a16:creationId xmlns:a16="http://schemas.microsoft.com/office/drawing/2014/main" id="{29043A90-405D-823E-BE68-127AA3F5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6855349" y="3429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Connector: Elbow 56">
            <a:extLst>
              <a:ext uri="{FF2B5EF4-FFF2-40B4-BE49-F238E27FC236}">
                <a16:creationId xmlns:a16="http://schemas.microsoft.com/office/drawing/2014/main" id="{0FF964A0-50AC-7BCB-417D-F441D24C84E0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942202" y="3980591"/>
            <a:ext cx="619431" cy="127835"/>
          </a:xfrm>
          <a:prstGeom prst="bentConnector3">
            <a:avLst>
              <a:gd name="adj1" fmla="val 132011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6" name="Connector: Elbow 56">
            <a:extLst>
              <a:ext uri="{FF2B5EF4-FFF2-40B4-BE49-F238E27FC236}">
                <a16:creationId xmlns:a16="http://schemas.microsoft.com/office/drawing/2014/main" id="{8897C249-3491-12D3-3A82-2A986BBB6112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5626620" y="3921600"/>
            <a:ext cx="603185" cy="262068"/>
          </a:xfrm>
          <a:prstGeom prst="bentConnector3">
            <a:avLst>
              <a:gd name="adj1" fmla="val 174844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6" name="Connector: Elbow 56">
            <a:extLst>
              <a:ext uri="{FF2B5EF4-FFF2-40B4-BE49-F238E27FC236}">
                <a16:creationId xmlns:a16="http://schemas.microsoft.com/office/drawing/2014/main" id="{9E951747-2236-0394-2D52-37E486BCBEFA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8153864" y="3435692"/>
            <a:ext cx="453979" cy="145705"/>
          </a:xfrm>
          <a:prstGeom prst="bentConnector3">
            <a:avLst>
              <a:gd name="adj1" fmla="val 142153"/>
            </a:avLst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A05A5B-1213-AB8A-5BF2-3201162DD6B6}"/>
              </a:ext>
            </a:extLst>
          </p:cNvPr>
          <p:cNvCxnSpPr>
            <a:cxnSpLocks/>
          </p:cNvCxnSpPr>
          <p:nvPr/>
        </p:nvCxnSpPr>
        <p:spPr bwMode="auto">
          <a:xfrm>
            <a:off x="2188000" y="3742048"/>
            <a:ext cx="6370306" cy="899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619B611-E663-1B85-04D7-F6079C6B6E23}"/>
              </a:ext>
            </a:extLst>
          </p:cNvPr>
          <p:cNvCxnSpPr>
            <a:cxnSpLocks/>
          </p:cNvCxnSpPr>
          <p:nvPr/>
        </p:nvCxnSpPr>
        <p:spPr bwMode="auto">
          <a:xfrm flipV="1">
            <a:off x="6635105" y="2783649"/>
            <a:ext cx="0" cy="9717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9BFE349-6CBC-D09A-2F5D-E77F78BCA9B2}"/>
              </a:ext>
            </a:extLst>
          </p:cNvPr>
          <p:cNvCxnSpPr>
            <a:cxnSpLocks/>
          </p:cNvCxnSpPr>
          <p:nvPr/>
        </p:nvCxnSpPr>
        <p:spPr bwMode="auto">
          <a:xfrm flipH="1">
            <a:off x="8584937" y="2922494"/>
            <a:ext cx="15820" cy="12994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B41AC15-1498-1F92-1404-9E7C4F88D6B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825418" y="4220420"/>
            <a:ext cx="1759519" cy="157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1234352-C232-30D0-1AA7-92BF71EA2B46}"/>
              </a:ext>
            </a:extLst>
          </p:cNvPr>
          <p:cNvCxnSpPr>
            <a:cxnSpLocks/>
          </p:cNvCxnSpPr>
          <p:nvPr/>
        </p:nvCxnSpPr>
        <p:spPr bwMode="auto">
          <a:xfrm>
            <a:off x="6818387" y="3740314"/>
            <a:ext cx="7031" cy="48010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41" name="Straight Connector 10240">
            <a:extLst>
              <a:ext uri="{FF2B5EF4-FFF2-40B4-BE49-F238E27FC236}">
                <a16:creationId xmlns:a16="http://schemas.microsoft.com/office/drawing/2014/main" id="{DA1DEE45-82F4-E0FD-E9B9-D04CC08E0E0B}"/>
              </a:ext>
            </a:extLst>
          </p:cNvPr>
          <p:cNvCxnSpPr>
            <a:cxnSpLocks/>
          </p:cNvCxnSpPr>
          <p:nvPr/>
        </p:nvCxnSpPr>
        <p:spPr bwMode="auto">
          <a:xfrm flipH="1">
            <a:off x="7576648" y="2922494"/>
            <a:ext cx="7910" cy="81955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43" name="Straight Connector 10242">
            <a:extLst>
              <a:ext uri="{FF2B5EF4-FFF2-40B4-BE49-F238E27FC236}">
                <a16:creationId xmlns:a16="http://schemas.microsoft.com/office/drawing/2014/main" id="{1786210A-BAC7-48C6-B2B5-DEA066417372}"/>
              </a:ext>
            </a:extLst>
          </p:cNvPr>
          <p:cNvCxnSpPr>
            <a:cxnSpLocks/>
          </p:cNvCxnSpPr>
          <p:nvPr/>
        </p:nvCxnSpPr>
        <p:spPr bwMode="auto">
          <a:xfrm>
            <a:off x="7576648" y="2922494"/>
            <a:ext cx="102410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85809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E53F5-2306-B2CE-DB6B-FC487F6BB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0F5CF1-DA44-8503-1A56-979600F9F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29013" y="671512"/>
            <a:ext cx="4029075" cy="5600700"/>
          </a:xfrm>
          <a:prstGeom prst="rect">
            <a:avLst/>
          </a:prstGeom>
        </p:spPr>
      </p:pic>
      <p:sp>
        <p:nvSpPr>
          <p:cNvPr id="11267" name="Rectangle 5">
            <a:extLst>
              <a:ext uri="{FF2B5EF4-FFF2-40B4-BE49-F238E27FC236}">
                <a16:creationId xmlns:a16="http://schemas.microsoft.com/office/drawing/2014/main" id="{3558DBB5-11B8-185C-09FB-DD7E502F3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495800"/>
            <a:ext cx="26670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41874E42-6B17-D55A-3EE8-6F04C3DEF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953000"/>
            <a:ext cx="26670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9" name="Picture 10">
            <a:extLst>
              <a:ext uri="{FF2B5EF4-FFF2-40B4-BE49-F238E27FC236}">
                <a16:creationId xmlns:a16="http://schemas.microsoft.com/office/drawing/2014/main" id="{95EAAF06-F949-8621-B697-D89C8C82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4953000" y="4267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11">
            <a:extLst>
              <a:ext uri="{FF2B5EF4-FFF2-40B4-BE49-F238E27FC236}">
                <a16:creationId xmlns:a16="http://schemas.microsoft.com/office/drawing/2014/main" id="{781806D4-2CD5-37CF-97C3-30479937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O’HARRA BUILDING – 1</a:t>
            </a:r>
            <a:r>
              <a:rPr lang="en-US" baseline="30000"/>
              <a:t>ST</a:t>
            </a:r>
            <a:r>
              <a:rPr lang="en-US"/>
              <a:t>  FLOOR</a:t>
            </a:r>
          </a:p>
        </p:txBody>
      </p:sp>
      <p:sp>
        <p:nvSpPr>
          <p:cNvPr id="11271" name="Line 12">
            <a:extLst>
              <a:ext uri="{FF2B5EF4-FFF2-40B4-BE49-F238E27FC236}">
                <a16:creationId xmlns:a16="http://schemas.microsoft.com/office/drawing/2014/main" id="{A3294CCB-6722-BD93-40EF-3FF4EAFE5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419600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Line 13">
            <a:extLst>
              <a:ext uri="{FF2B5EF4-FFF2-40B4-BE49-F238E27FC236}">
                <a16:creationId xmlns:a16="http://schemas.microsoft.com/office/drawing/2014/main" id="{D8E8A5E3-61C4-F2D6-5817-2E6937735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895600"/>
            <a:ext cx="0" cy="1524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14">
            <a:extLst>
              <a:ext uri="{FF2B5EF4-FFF2-40B4-BE49-F238E27FC236}">
                <a16:creationId xmlns:a16="http://schemas.microsoft.com/office/drawing/2014/main" id="{85F91D3C-E8D0-0C4D-5F0F-244E56B940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895600"/>
            <a:ext cx="1676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5">
            <a:extLst>
              <a:ext uri="{FF2B5EF4-FFF2-40B4-BE49-F238E27FC236}">
                <a16:creationId xmlns:a16="http://schemas.microsoft.com/office/drawing/2014/main" id="{65C2994F-4BD8-64BC-9F73-FFB4AB539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133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75" name="Picture 16">
            <a:extLst>
              <a:ext uri="{FF2B5EF4-FFF2-40B4-BE49-F238E27FC236}">
                <a16:creationId xmlns:a16="http://schemas.microsoft.com/office/drawing/2014/main" id="{8C9996B8-F3B8-2E3D-359D-1776D6B28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19800" y="1752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6" name="Line 17">
            <a:extLst>
              <a:ext uri="{FF2B5EF4-FFF2-40B4-BE49-F238E27FC236}">
                <a16:creationId xmlns:a16="http://schemas.microsoft.com/office/drawing/2014/main" id="{6EAF73A6-8294-CBEA-2256-382C571B5B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44196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Line 18">
            <a:extLst>
              <a:ext uri="{FF2B5EF4-FFF2-40B4-BE49-F238E27FC236}">
                <a16:creationId xmlns:a16="http://schemas.microsoft.com/office/drawing/2014/main" id="{8FD4F8C5-BF3C-3B0E-05F0-C4625ABC68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0" y="18288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278" name="Picture 20">
            <a:extLst>
              <a:ext uri="{FF2B5EF4-FFF2-40B4-BE49-F238E27FC236}">
                <a16:creationId xmlns:a16="http://schemas.microsoft.com/office/drawing/2014/main" id="{E2653C52-3D92-3E9B-07D5-B8AA02C5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5029200" y="47244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Rectangle 22" descr="Light downward diagonal">
            <a:extLst>
              <a:ext uri="{FF2B5EF4-FFF2-40B4-BE49-F238E27FC236}">
                <a16:creationId xmlns:a16="http://schemas.microsoft.com/office/drawing/2014/main" id="{F8BFD608-BA54-82B0-8F92-D48F317FA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1143000" cy="304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80" name="Picture 7">
            <a:extLst>
              <a:ext uri="{FF2B5EF4-FFF2-40B4-BE49-F238E27FC236}">
                <a16:creationId xmlns:a16="http://schemas.microsoft.com/office/drawing/2014/main" id="{48403C4C-BE14-C151-43FE-BBF6BC6E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2083" t="40752" r="43750" b="46820"/>
          <a:stretch>
            <a:fillRect/>
          </a:stretch>
        </p:blipFill>
        <p:spPr bwMode="auto">
          <a:xfrm>
            <a:off x="5029200" y="2743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9">
            <a:extLst>
              <a:ext uri="{FF2B5EF4-FFF2-40B4-BE49-F238E27FC236}">
                <a16:creationId xmlns:a16="http://schemas.microsoft.com/office/drawing/2014/main" id="{4CACF1F3-0A87-C1DD-4CD9-DA573FA0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105400" y="2667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Line 28">
            <a:extLst>
              <a:ext uri="{FF2B5EF4-FFF2-40B4-BE49-F238E27FC236}">
                <a16:creationId xmlns:a16="http://schemas.microsoft.com/office/drawing/2014/main" id="{1802E46E-5471-6D93-C804-62CB93E3A2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Text Box 29">
            <a:extLst>
              <a:ext uri="{FF2B5EF4-FFF2-40B4-BE49-F238E27FC236}">
                <a16:creationId xmlns:a16="http://schemas.microsoft.com/office/drawing/2014/main" id="{FBC29E29-5767-8CE7-1624-4A706080D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1284" name="Text Box 32">
            <a:extLst>
              <a:ext uri="{FF2B5EF4-FFF2-40B4-BE49-F238E27FC236}">
                <a16:creationId xmlns:a16="http://schemas.microsoft.com/office/drawing/2014/main" id="{E33205B2-BDBD-AB13-B8F0-F5AA5EBDC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240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top of staircase</a:t>
            </a:r>
          </a:p>
        </p:txBody>
      </p:sp>
      <p:sp>
        <p:nvSpPr>
          <p:cNvPr id="11286" name="Rectangle 42" descr="Light downward diagonal">
            <a:extLst>
              <a:ext uri="{FF2B5EF4-FFF2-40B4-BE49-F238E27FC236}">
                <a16:creationId xmlns:a16="http://schemas.microsoft.com/office/drawing/2014/main" id="{F2F994DE-AE6E-06CF-3D6E-2F0A4EADD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657600"/>
            <a:ext cx="381000" cy="6096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87" name="Group 38">
            <a:extLst>
              <a:ext uri="{FF2B5EF4-FFF2-40B4-BE49-F238E27FC236}">
                <a16:creationId xmlns:a16="http://schemas.microsoft.com/office/drawing/2014/main" id="{AD518778-06B3-ABE9-3594-B1E98E7EE30C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4114800"/>
            <a:ext cx="381000" cy="152400"/>
            <a:chOff x="2016" y="1200"/>
            <a:chExt cx="240" cy="96"/>
          </a:xfrm>
        </p:grpSpPr>
        <p:sp>
          <p:nvSpPr>
            <p:cNvPr id="11295" name="Rectangle 39">
              <a:extLst>
                <a:ext uri="{FF2B5EF4-FFF2-40B4-BE49-F238E27FC236}">
                  <a16:creationId xmlns:a16="http://schemas.microsoft.com/office/drawing/2014/main" id="{13D52115-B697-A60B-3945-610CF732C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Text Box 40">
              <a:extLst>
                <a:ext uri="{FF2B5EF4-FFF2-40B4-BE49-F238E27FC236}">
                  <a16:creationId xmlns:a16="http://schemas.microsoft.com/office/drawing/2014/main" id="{90018723-43FD-E913-A6A8-8A92C6526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11288" name="Picture 44" descr="Image:Sign first aid.svg">
            <a:hlinkClick r:id="rId7"/>
            <a:extLst>
              <a:ext uri="{FF2B5EF4-FFF2-40B4-BE49-F238E27FC236}">
                <a16:creationId xmlns:a16="http://schemas.microsoft.com/office/drawing/2014/main" id="{C56CCFC4-3609-7E83-8969-15806625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558" y="2778041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9" name="Rectangle 45" descr="Light downward diagonal">
            <a:extLst>
              <a:ext uri="{FF2B5EF4-FFF2-40B4-BE49-F238E27FC236}">
                <a16:creationId xmlns:a16="http://schemas.microsoft.com/office/drawing/2014/main" id="{5C05B96C-715B-969A-132E-A2A69C3C8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048000"/>
            <a:ext cx="1143000" cy="195261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93" name="AutoShape 50">
            <a:extLst>
              <a:ext uri="{FF2B5EF4-FFF2-40B4-BE49-F238E27FC236}">
                <a16:creationId xmlns:a16="http://schemas.microsoft.com/office/drawing/2014/main" id="{71C3788E-80E6-F328-6E4E-5D0FB0040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638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94" name="Text Box 51">
            <a:extLst>
              <a:ext uri="{FF2B5EF4-FFF2-40B4-BE49-F238E27FC236}">
                <a16:creationId xmlns:a16="http://schemas.microsoft.com/office/drawing/2014/main" id="{076AE880-66E6-C724-1F01-241017E03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562600"/>
            <a:ext cx="24384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Street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8F341F2-55BD-3B2C-8E6B-7A00631C54F1}"/>
              </a:ext>
            </a:extLst>
          </p:cNvPr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11165-809A-410E-EBAB-0B3A651B237E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Angela Mettler</a:t>
            </a:r>
          </a:p>
          <a:p>
            <a:pPr>
              <a:spcBef>
                <a:spcPts val="0"/>
              </a:spcBef>
            </a:pPr>
            <a:r>
              <a:rPr lang="it-IT" sz="900" dirty="0"/>
              <a:t>Gina Fiorello</a:t>
            </a:r>
          </a:p>
          <a:p>
            <a:pPr>
              <a:spcBef>
                <a:spcPts val="0"/>
              </a:spcBef>
            </a:pPr>
            <a:r>
              <a:rPr lang="it-IT" sz="900" dirty="0"/>
              <a:t>Aaron Grimm, Darrah Steffen </a:t>
            </a:r>
            <a:endParaRPr lang="en-US" sz="9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9022996-8E0A-91EA-8EE2-2E8F58F36FF6}"/>
              </a:ext>
            </a:extLst>
          </p:cNvPr>
          <p:cNvSpPr/>
          <p:nvPr/>
        </p:nvSpPr>
        <p:spPr bwMode="auto">
          <a:xfrm>
            <a:off x="5334000" y="2090341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16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025" t="2367" r="1863"/>
          <a:stretch>
            <a:fillRect/>
          </a:stretch>
        </p:blipFill>
        <p:spPr bwMode="auto">
          <a:xfrm>
            <a:off x="2057400" y="1897084"/>
            <a:ext cx="6934200" cy="30749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6477000" y="4495800"/>
            <a:ext cx="1752600" cy="685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4958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105400" y="2590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 rot="16200000">
            <a:off x="5613400" y="4216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O’HARRA BUILDING – 2</a:t>
            </a:r>
            <a:r>
              <a:rPr lang="en-US" baseline="30000"/>
              <a:t>ND</a:t>
            </a:r>
            <a:r>
              <a:rPr lang="en-US"/>
              <a:t>  FLOOR</a:t>
            </a:r>
          </a:p>
        </p:txBody>
      </p:sp>
      <p:pic>
        <p:nvPicPr>
          <p:cNvPr id="12296" name="Picture 10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6096000" y="20574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Line 11"/>
          <p:cNvSpPr>
            <a:spLocks noChangeShapeType="1"/>
          </p:cNvSpPr>
          <p:nvPr/>
        </p:nvSpPr>
        <p:spPr bwMode="auto">
          <a:xfrm>
            <a:off x="5410200" y="3048000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2971800" y="3048000"/>
            <a:ext cx="4953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 flipH="1" flipV="1">
            <a:off x="4953000" y="22860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 flipH="1">
            <a:off x="5410200" y="4114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18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Text Box 19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2303" name="Line 22"/>
          <p:cNvSpPr>
            <a:spLocks noChangeShapeType="1"/>
          </p:cNvSpPr>
          <p:nvPr/>
        </p:nvSpPr>
        <p:spPr bwMode="auto">
          <a:xfrm>
            <a:off x="4953000" y="25146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4" name="Picture 23"/>
          <p:cNvPicPr>
            <a:picLocks noChangeAspect="1" noChangeArrowheads="1"/>
          </p:cNvPicPr>
          <p:nvPr/>
        </p:nvPicPr>
        <p:blipFill>
          <a:blip r:embed="rId6" cstate="print"/>
          <a:srcRect l="18750" t="34105" r="68750" b="29190"/>
          <a:stretch>
            <a:fillRect/>
          </a:stretch>
        </p:blipFill>
        <p:spPr bwMode="auto">
          <a:xfrm>
            <a:off x="4572000" y="22860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5" name="AutoShape 27"/>
          <p:cNvSpPr>
            <a:spLocks noChangeArrowheads="1"/>
          </p:cNvSpPr>
          <p:nvPr/>
        </p:nvSpPr>
        <p:spPr bwMode="auto">
          <a:xfrm>
            <a:off x="5257800" y="5638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Text Box 29"/>
          <p:cNvSpPr txBox="1">
            <a:spLocks noChangeArrowheads="1"/>
          </p:cNvSpPr>
          <p:nvPr/>
        </p:nvSpPr>
        <p:spPr bwMode="auto">
          <a:xfrm>
            <a:off x="4800600" y="19812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stairs</a:t>
            </a:r>
          </a:p>
        </p:txBody>
      </p:sp>
      <p:sp>
        <p:nvSpPr>
          <p:cNvPr id="12307" name="Rectangle 33" descr="Light downward diagonal"/>
          <p:cNvSpPr>
            <a:spLocks noChangeArrowheads="1"/>
          </p:cNvSpPr>
          <p:nvPr/>
        </p:nvSpPr>
        <p:spPr bwMode="auto">
          <a:xfrm>
            <a:off x="1981200" y="914400"/>
            <a:ext cx="25908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Text Box 34"/>
          <p:cNvSpPr txBox="1">
            <a:spLocks noChangeArrowheads="1"/>
          </p:cNvSpPr>
          <p:nvPr/>
        </p:nvSpPr>
        <p:spPr bwMode="auto">
          <a:xfrm>
            <a:off x="2057400" y="990600"/>
            <a:ext cx="2438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12309" name="Text Box 36"/>
          <p:cNvSpPr txBox="1">
            <a:spLocks noChangeArrowheads="1"/>
          </p:cNvSpPr>
          <p:nvPr/>
        </p:nvSpPr>
        <p:spPr bwMode="auto">
          <a:xfrm>
            <a:off x="5486400" y="5562600"/>
            <a:ext cx="24384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Street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15000" y="23622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486400" y="4419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27FC6-82F8-482D-861B-5EBE3106DC33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Angela Mettler</a:t>
            </a:r>
          </a:p>
          <a:p>
            <a:pPr>
              <a:spcBef>
                <a:spcPts val="0"/>
              </a:spcBef>
            </a:pPr>
            <a:r>
              <a:rPr lang="it-IT" sz="900" dirty="0"/>
              <a:t>Gina Fiorello</a:t>
            </a:r>
          </a:p>
          <a:p>
            <a:pPr>
              <a:spcBef>
                <a:spcPts val="0"/>
              </a:spcBef>
            </a:pPr>
            <a:r>
              <a:rPr lang="it-IT" sz="900" dirty="0"/>
              <a:t>Aaron Grimm, Darrah Steffen</a:t>
            </a:r>
            <a:endParaRPr lang="en-US" sz="9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CDA4E9-08F3-4154-8476-0D019A195AD8}"/>
              </a:ext>
            </a:extLst>
          </p:cNvPr>
          <p:cNvSpPr/>
          <p:nvPr/>
        </p:nvSpPr>
        <p:spPr bwMode="auto">
          <a:xfrm>
            <a:off x="5533429" y="2058592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088" t="4201" r="2942" b="16466"/>
          <a:stretch>
            <a:fillRect/>
          </a:stretch>
        </p:blipFill>
        <p:spPr bwMode="auto">
          <a:xfrm>
            <a:off x="2209800" y="1747626"/>
            <a:ext cx="6778625" cy="3097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6477000" y="4495800"/>
            <a:ext cx="1752600" cy="685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2590800" y="2743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248400" y="2438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4724400" y="2438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O’HARRA BUILDING – 3</a:t>
            </a:r>
            <a:r>
              <a:rPr lang="en-US" baseline="30000"/>
              <a:t>RD</a:t>
            </a:r>
            <a:r>
              <a:rPr lang="en-US"/>
              <a:t>  FLOOR</a:t>
            </a:r>
          </a:p>
        </p:txBody>
      </p:sp>
      <p:pic>
        <p:nvPicPr>
          <p:cNvPr id="13320" name="Picture 11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6096000" y="1981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Line 12"/>
          <p:cNvSpPr>
            <a:spLocks noChangeShapeType="1"/>
          </p:cNvSpPr>
          <p:nvPr/>
        </p:nvSpPr>
        <p:spPr bwMode="auto">
          <a:xfrm flipV="1">
            <a:off x="5867400" y="22098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4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Text Box 15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13324" name="Picture 18"/>
          <p:cNvPicPr>
            <a:picLocks noChangeAspect="1" noChangeArrowheads="1"/>
          </p:cNvPicPr>
          <p:nvPr/>
        </p:nvPicPr>
        <p:blipFill>
          <a:blip r:embed="rId6" cstate="print"/>
          <a:srcRect l="16667" t="41618" r="70833" b="37572"/>
          <a:stretch>
            <a:fillRect/>
          </a:stretch>
        </p:blipFill>
        <p:spPr bwMode="auto">
          <a:xfrm>
            <a:off x="6172200" y="44196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19"/>
          <p:cNvPicPr>
            <a:picLocks noChangeAspect="1" noChangeArrowheads="1"/>
          </p:cNvPicPr>
          <p:nvPr/>
        </p:nvPicPr>
        <p:blipFill>
          <a:blip r:embed="rId6" cstate="print"/>
          <a:srcRect l="16667" t="41618" r="70833" b="37572"/>
          <a:stretch>
            <a:fillRect/>
          </a:stretch>
        </p:blipFill>
        <p:spPr bwMode="auto">
          <a:xfrm>
            <a:off x="4648200" y="44196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Line 20"/>
          <p:cNvSpPr>
            <a:spLocks noChangeShapeType="1"/>
          </p:cNvSpPr>
          <p:nvPr/>
        </p:nvSpPr>
        <p:spPr bwMode="auto">
          <a:xfrm flipV="1">
            <a:off x="4953000" y="22098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7" name="Picture 21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5867400" y="2438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Line 22"/>
          <p:cNvSpPr>
            <a:spLocks noChangeShapeType="1"/>
          </p:cNvSpPr>
          <p:nvPr/>
        </p:nvSpPr>
        <p:spPr bwMode="auto">
          <a:xfrm flipV="1">
            <a:off x="2971800" y="1981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9" name="Picture 2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743200" y="2133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0" name="Text Box 24"/>
          <p:cNvSpPr txBox="1">
            <a:spLocks noChangeArrowheads="1"/>
          </p:cNvSpPr>
          <p:nvPr/>
        </p:nvSpPr>
        <p:spPr bwMode="auto">
          <a:xfrm>
            <a:off x="3048000" y="20574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13331" name="Text Box 25"/>
          <p:cNvSpPr txBox="1">
            <a:spLocks noChangeArrowheads="1"/>
          </p:cNvSpPr>
          <p:nvPr/>
        </p:nvSpPr>
        <p:spPr bwMode="auto">
          <a:xfrm>
            <a:off x="5105400" y="25908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2</a:t>
            </a:r>
            <a:r>
              <a:rPr lang="en-US" sz="600" baseline="30000"/>
              <a:t>nd</a:t>
            </a:r>
            <a:r>
              <a:rPr lang="en-US" sz="600"/>
              <a:t> Floor</a:t>
            </a:r>
          </a:p>
        </p:txBody>
      </p:sp>
      <p:sp>
        <p:nvSpPr>
          <p:cNvPr id="13332" name="Rectangle 32" descr="Light downward diagonal"/>
          <p:cNvSpPr>
            <a:spLocks noChangeArrowheads="1"/>
          </p:cNvSpPr>
          <p:nvPr/>
        </p:nvSpPr>
        <p:spPr bwMode="auto">
          <a:xfrm>
            <a:off x="1981200" y="914400"/>
            <a:ext cx="25908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33"/>
          <p:cNvSpPr txBox="1">
            <a:spLocks noChangeArrowheads="1"/>
          </p:cNvSpPr>
          <p:nvPr/>
        </p:nvSpPr>
        <p:spPr bwMode="auto">
          <a:xfrm>
            <a:off x="2057400" y="990600"/>
            <a:ext cx="2438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13334" name="AutoShape 34"/>
          <p:cNvSpPr>
            <a:spLocks noChangeArrowheads="1"/>
          </p:cNvSpPr>
          <p:nvPr/>
        </p:nvSpPr>
        <p:spPr bwMode="auto">
          <a:xfrm>
            <a:off x="5257800" y="5638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35"/>
          <p:cNvSpPr txBox="1">
            <a:spLocks noChangeArrowheads="1"/>
          </p:cNvSpPr>
          <p:nvPr/>
        </p:nvSpPr>
        <p:spPr bwMode="auto">
          <a:xfrm>
            <a:off x="5486400" y="5562600"/>
            <a:ext cx="24384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Street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F4850-1460-438C-A5FA-2D0B9BFEEB94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Angela Mettler</a:t>
            </a:r>
          </a:p>
          <a:p>
            <a:pPr>
              <a:spcBef>
                <a:spcPts val="0"/>
              </a:spcBef>
            </a:pPr>
            <a:r>
              <a:rPr lang="it-IT" sz="900" dirty="0"/>
              <a:t>Gina Fiorello</a:t>
            </a:r>
          </a:p>
          <a:p>
            <a:pPr>
              <a:spcBef>
                <a:spcPts val="0"/>
              </a:spcBef>
            </a:pPr>
            <a:r>
              <a:rPr lang="it-IT" sz="900" dirty="0"/>
              <a:t>Aaron Grimm, Darrah Steffen</a:t>
            </a:r>
            <a:endParaRPr lang="en-US" sz="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33749" t="21875" r="31250" b="25781"/>
          <a:stretch>
            <a:fillRect/>
          </a:stretch>
        </p:blipFill>
        <p:spPr bwMode="auto">
          <a:xfrm>
            <a:off x="3352800" y="1219200"/>
            <a:ext cx="4267200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3124200" y="5638800"/>
            <a:ext cx="1981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6324600" y="5562600"/>
            <a:ext cx="19812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55301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976644" y="1981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248525" y="1981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4953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Line 17"/>
          <p:cNvSpPr>
            <a:spLocks noChangeShapeType="1"/>
          </p:cNvSpPr>
          <p:nvPr/>
        </p:nvSpPr>
        <p:spPr bwMode="auto">
          <a:xfrm>
            <a:off x="5486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 flipV="1">
            <a:off x="4572000" y="114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6" name="Line 17"/>
          <p:cNvSpPr>
            <a:spLocks noChangeShapeType="1"/>
          </p:cNvSpPr>
          <p:nvPr/>
        </p:nvSpPr>
        <p:spPr bwMode="auto">
          <a:xfrm flipV="1">
            <a:off x="6629400" y="114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1" name="Line 14"/>
          <p:cNvSpPr>
            <a:spLocks noChangeShapeType="1"/>
          </p:cNvSpPr>
          <p:nvPr/>
        </p:nvSpPr>
        <p:spPr bwMode="auto">
          <a:xfrm>
            <a:off x="4419600" y="1600200"/>
            <a:ext cx="152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2" name="Line 17"/>
          <p:cNvSpPr>
            <a:spLocks noChangeShapeType="1"/>
          </p:cNvSpPr>
          <p:nvPr/>
        </p:nvSpPr>
        <p:spPr bwMode="auto">
          <a:xfrm flipV="1">
            <a:off x="3505200" y="1447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 flipV="1">
            <a:off x="74676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4" name="Line 22"/>
          <p:cNvSpPr>
            <a:spLocks noChangeShapeType="1"/>
          </p:cNvSpPr>
          <p:nvPr/>
        </p:nvSpPr>
        <p:spPr bwMode="auto">
          <a:xfrm rot="10800000" flipV="1">
            <a:off x="8001000" y="1143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5" name="Text Box 23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55316" name="Text Box 5"/>
          <p:cNvSpPr txBox="1">
            <a:spLocks noChangeArrowheads="1"/>
          </p:cNvSpPr>
          <p:nvPr/>
        </p:nvSpPr>
        <p:spPr bwMode="auto">
          <a:xfrm>
            <a:off x="5105400" y="60960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Music Center – 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sp>
        <p:nvSpPr>
          <p:cNvPr id="55317" name="AutoShape 34"/>
          <p:cNvSpPr>
            <a:spLocks noChangeArrowheads="1"/>
          </p:cNvSpPr>
          <p:nvPr/>
        </p:nvSpPr>
        <p:spPr bwMode="auto">
          <a:xfrm>
            <a:off x="2514600" y="6172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8" name="Text Box 35"/>
          <p:cNvSpPr txBox="1">
            <a:spLocks noChangeArrowheads="1"/>
          </p:cNvSpPr>
          <p:nvPr/>
        </p:nvSpPr>
        <p:spPr bwMode="auto">
          <a:xfrm>
            <a:off x="2743200" y="6096000"/>
            <a:ext cx="24384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Street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594846" y="45339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3810000" y="2457449"/>
            <a:ext cx="3276600" cy="1752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307" name="Line 14"/>
          <p:cNvSpPr>
            <a:spLocks noChangeShapeType="1"/>
          </p:cNvSpPr>
          <p:nvPr/>
        </p:nvSpPr>
        <p:spPr bwMode="auto">
          <a:xfrm>
            <a:off x="5486400" y="3124200"/>
            <a:ext cx="0" cy="22860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>
            <a:off x="6629400" y="1524000"/>
            <a:ext cx="0" cy="16002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8" name="Line 14"/>
          <p:cNvSpPr>
            <a:spLocks noChangeShapeType="1"/>
          </p:cNvSpPr>
          <p:nvPr/>
        </p:nvSpPr>
        <p:spPr bwMode="auto">
          <a:xfrm>
            <a:off x="4419600" y="1600200"/>
            <a:ext cx="0" cy="15240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9" name="Line 14"/>
          <p:cNvSpPr>
            <a:spLocks noChangeShapeType="1"/>
          </p:cNvSpPr>
          <p:nvPr/>
        </p:nvSpPr>
        <p:spPr bwMode="auto">
          <a:xfrm>
            <a:off x="4434138" y="3124200"/>
            <a:ext cx="2209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2209800"/>
            <a:ext cx="396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9">
            <a:extLst>
              <a:ext uri="{FF2B5EF4-FFF2-40B4-BE49-F238E27FC236}">
                <a16:creationId xmlns:a16="http://schemas.microsoft.com/office/drawing/2014/main" id="{B26F5E9B-0D02-49D8-B5D1-EBDD287B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3608387" y="1905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C62FF-8965-D818-3D83-A8A010D0AB13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Facility Service needs to assist for emergency. Nonemergency-Haley Armstrong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5626" t="42969" r="30000" b="23438"/>
          <a:stretch>
            <a:fillRect/>
          </a:stretch>
        </p:blipFill>
        <p:spPr bwMode="auto">
          <a:xfrm>
            <a:off x="2667000" y="1676400"/>
            <a:ext cx="5410200" cy="3276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553200" y="4419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Line 17"/>
          <p:cNvSpPr>
            <a:spLocks noChangeShapeType="1"/>
          </p:cNvSpPr>
          <p:nvPr/>
        </p:nvSpPr>
        <p:spPr bwMode="auto">
          <a:xfrm flipH="1" flipV="1">
            <a:off x="5105400" y="2286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5" name="Line 17"/>
          <p:cNvSpPr>
            <a:spLocks noChangeShapeType="1"/>
          </p:cNvSpPr>
          <p:nvPr/>
        </p:nvSpPr>
        <p:spPr bwMode="auto">
          <a:xfrm flipH="1" flipV="1">
            <a:off x="7391400" y="2286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Line 17"/>
          <p:cNvSpPr>
            <a:spLocks noChangeShapeType="1"/>
          </p:cNvSpPr>
          <p:nvPr/>
        </p:nvSpPr>
        <p:spPr bwMode="auto">
          <a:xfrm flipH="1" flipV="1">
            <a:off x="6400800" y="4343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Text Box 42"/>
          <p:cNvSpPr txBox="1">
            <a:spLocks noChangeArrowheads="1"/>
          </p:cNvSpPr>
          <p:nvPr/>
        </p:nvSpPr>
        <p:spPr bwMode="auto">
          <a:xfrm>
            <a:off x="4495800" y="19812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staircase</a:t>
            </a:r>
          </a:p>
        </p:txBody>
      </p:sp>
      <p:sp>
        <p:nvSpPr>
          <p:cNvPr id="56328" name="Text Box 42"/>
          <p:cNvSpPr txBox="1">
            <a:spLocks noChangeArrowheads="1"/>
          </p:cNvSpPr>
          <p:nvPr/>
        </p:nvSpPr>
        <p:spPr bwMode="auto">
          <a:xfrm>
            <a:off x="7924800" y="19812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staircase</a:t>
            </a:r>
          </a:p>
        </p:txBody>
      </p:sp>
      <p:sp>
        <p:nvSpPr>
          <p:cNvPr id="56329" name="Text Box 42"/>
          <p:cNvSpPr txBox="1">
            <a:spLocks noChangeArrowheads="1"/>
          </p:cNvSpPr>
          <p:nvPr/>
        </p:nvSpPr>
        <p:spPr bwMode="auto">
          <a:xfrm>
            <a:off x="6248400" y="49530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staircase</a:t>
            </a:r>
          </a:p>
        </p:txBody>
      </p:sp>
      <p:sp>
        <p:nvSpPr>
          <p:cNvPr id="56330" name="Text Box 42"/>
          <p:cNvSpPr txBox="1">
            <a:spLocks noChangeArrowheads="1"/>
          </p:cNvSpPr>
          <p:nvPr/>
        </p:nvSpPr>
        <p:spPr bwMode="auto">
          <a:xfrm>
            <a:off x="2209800" y="44196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staircase</a:t>
            </a:r>
          </a:p>
        </p:txBody>
      </p:sp>
      <p:sp>
        <p:nvSpPr>
          <p:cNvPr id="56331" name="Text Box 42"/>
          <p:cNvSpPr txBox="1">
            <a:spLocks noChangeArrowheads="1"/>
          </p:cNvSpPr>
          <p:nvPr/>
        </p:nvSpPr>
        <p:spPr bwMode="auto">
          <a:xfrm>
            <a:off x="2209800" y="1981200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at bottom of staircase</a:t>
            </a:r>
          </a:p>
        </p:txBody>
      </p:sp>
      <p:sp>
        <p:nvSpPr>
          <p:cNvPr id="56332" name="Line 17"/>
          <p:cNvSpPr>
            <a:spLocks noChangeShapeType="1"/>
          </p:cNvSpPr>
          <p:nvPr/>
        </p:nvSpPr>
        <p:spPr bwMode="auto">
          <a:xfrm flipV="1">
            <a:off x="2895600" y="4724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3" name="Line 17"/>
          <p:cNvSpPr>
            <a:spLocks noChangeShapeType="1"/>
          </p:cNvSpPr>
          <p:nvPr/>
        </p:nvSpPr>
        <p:spPr bwMode="auto">
          <a:xfrm flipV="1">
            <a:off x="2895600" y="19653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4" name="Line 22"/>
          <p:cNvSpPr>
            <a:spLocks noChangeShapeType="1"/>
          </p:cNvSpPr>
          <p:nvPr/>
        </p:nvSpPr>
        <p:spPr bwMode="auto">
          <a:xfrm rot="10800000" flipV="1">
            <a:off x="8001000" y="1143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5" name="Text Box 23"/>
          <p:cNvSpPr txBox="1">
            <a:spLocks noChangeArrowheads="1"/>
          </p:cNvSpPr>
          <p:nvPr/>
        </p:nvSpPr>
        <p:spPr bwMode="auto">
          <a:xfrm>
            <a:off x="8001000" y="10668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56336" name="Text Box 5"/>
          <p:cNvSpPr txBox="1">
            <a:spLocks noChangeArrowheads="1"/>
          </p:cNvSpPr>
          <p:nvPr/>
        </p:nvSpPr>
        <p:spPr bwMode="auto">
          <a:xfrm>
            <a:off x="4876800" y="60960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Music Center– 3</a:t>
            </a:r>
            <a:r>
              <a:rPr lang="en-US" baseline="30000"/>
              <a:t>RD</a:t>
            </a:r>
            <a:r>
              <a:rPr lang="en-US"/>
              <a:t> FLOOR</a:t>
            </a:r>
          </a:p>
        </p:txBody>
      </p:sp>
      <p:sp>
        <p:nvSpPr>
          <p:cNvPr id="56337" name="AutoShape 34"/>
          <p:cNvSpPr>
            <a:spLocks noChangeArrowheads="1"/>
          </p:cNvSpPr>
          <p:nvPr/>
        </p:nvSpPr>
        <p:spPr bwMode="auto">
          <a:xfrm>
            <a:off x="2514600" y="6172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8" name="Text Box 35"/>
          <p:cNvSpPr txBox="1">
            <a:spLocks noChangeArrowheads="1"/>
          </p:cNvSpPr>
          <p:nvPr/>
        </p:nvSpPr>
        <p:spPr bwMode="auto">
          <a:xfrm>
            <a:off x="2743200" y="6096000"/>
            <a:ext cx="24384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Flag Pole Across Street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18BEB-FB1A-C5CC-A17C-49356BF74403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900" dirty="0"/>
              <a:t>Facility Service needs to assist for emergency. Nonemergency-Haley Armstrong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jroberts\AppData\Local\Microsoft\Windows\Temporary Internet Files\Content.Outlook\Q40S62YN\Emergency Maps Commons - 1st F.jpg"/>
          <p:cNvPicPr>
            <a:picLocks noChangeAspect="1" noChangeArrowheads="1"/>
          </p:cNvPicPr>
          <p:nvPr/>
        </p:nvPicPr>
        <p:blipFill>
          <a:blip r:embed="rId2" cstate="print"/>
          <a:srcRect t="5424" r="7777" b="5424"/>
          <a:stretch>
            <a:fillRect/>
          </a:stretch>
        </p:blipFill>
        <p:spPr bwMode="auto">
          <a:xfrm>
            <a:off x="2819400" y="1484313"/>
            <a:ext cx="5867400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1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400800" y="2438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PALMERTON HALL – Commons</a:t>
            </a:r>
          </a:p>
        </p:txBody>
      </p:sp>
      <p:pic>
        <p:nvPicPr>
          <p:cNvPr id="44037" name="Picture 17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620000" y="2971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8" name="Group 40"/>
          <p:cNvGrpSpPr>
            <a:grpSpLocks/>
          </p:cNvGrpSpPr>
          <p:nvPr/>
        </p:nvGrpSpPr>
        <p:grpSpPr bwMode="auto">
          <a:xfrm>
            <a:off x="7391400" y="2438400"/>
            <a:ext cx="381000" cy="152400"/>
            <a:chOff x="2016" y="1200"/>
            <a:chExt cx="240" cy="96"/>
          </a:xfrm>
        </p:grpSpPr>
        <p:sp>
          <p:nvSpPr>
            <p:cNvPr id="44045" name="Rectangle 41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Text Box 42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44039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pic>
        <p:nvPicPr>
          <p:cNvPr id="44041" name="Picture 1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05400" y="3352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7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629400" y="4572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Rectangle 37" descr="Light downward diagonal"/>
          <p:cNvSpPr>
            <a:spLocks noChangeArrowheads="1"/>
          </p:cNvSpPr>
          <p:nvPr/>
        </p:nvSpPr>
        <p:spPr bwMode="auto">
          <a:xfrm>
            <a:off x="4648200" y="3886200"/>
            <a:ext cx="609600" cy="685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37" descr="Light downward diagonal"/>
          <p:cNvSpPr>
            <a:spLocks noChangeArrowheads="1"/>
          </p:cNvSpPr>
          <p:nvPr/>
        </p:nvSpPr>
        <p:spPr bwMode="auto">
          <a:xfrm>
            <a:off x="6400800" y="1752600"/>
            <a:ext cx="685800" cy="762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53200" y="25146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8027987" y="2743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6019800" y="2133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4D927839-3C7E-43D0-9D50-EB528CA3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894387" y="5257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6A825D-26E5-4F00-9486-470B24CFCA9C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6" descr="C:\Users\jroberts\AppData\Local\Microsoft\Windows\Temporary Internet Files\Content.Outlook\Q40S62YN\Palmerton - Basement (2).jpg"/>
          <p:cNvPicPr>
            <a:picLocks noChangeAspect="1" noChangeArrowheads="1"/>
          </p:cNvPicPr>
          <p:nvPr/>
        </p:nvPicPr>
        <p:blipFill>
          <a:blip r:embed="rId2" cstate="print"/>
          <a:srcRect t="12614" r="8888" b="25555"/>
          <a:stretch>
            <a:fillRect/>
          </a:stretch>
        </p:blipFill>
        <p:spPr bwMode="auto">
          <a:xfrm>
            <a:off x="2209800" y="2057400"/>
            <a:ext cx="6248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PALMERTON HALL – BASEMENT</a:t>
            </a:r>
          </a:p>
        </p:txBody>
      </p:sp>
      <p:sp>
        <p:nvSpPr>
          <p:cNvPr id="41988" name="Line 8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41990" name="Rectangle 21" descr="Light downward diagonal"/>
          <p:cNvSpPr>
            <a:spLocks noChangeArrowheads="1"/>
          </p:cNvSpPr>
          <p:nvPr/>
        </p:nvSpPr>
        <p:spPr bwMode="auto">
          <a:xfrm>
            <a:off x="4114800" y="2362200"/>
            <a:ext cx="1752600" cy="762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22" descr="Light downward diagonal"/>
          <p:cNvSpPr>
            <a:spLocks noChangeArrowheads="1"/>
          </p:cNvSpPr>
          <p:nvPr/>
        </p:nvSpPr>
        <p:spPr bwMode="auto">
          <a:xfrm>
            <a:off x="5486400" y="3124200"/>
            <a:ext cx="1524000" cy="3048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92" name="Picture 23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5334000" y="35814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7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34000" y="2895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5" cstate="print"/>
          <a:srcRect l="12500" t="57143" r="81250" b="35907"/>
          <a:stretch>
            <a:fillRect/>
          </a:stretch>
        </p:blipFill>
        <p:spPr bwMode="auto">
          <a:xfrm>
            <a:off x="5867400" y="2362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41997" name="Flowchart: Summing Junction 74"/>
          <p:cNvSpPr>
            <a:spLocks noChangeArrowheads="1"/>
          </p:cNvSpPr>
          <p:nvPr/>
        </p:nvSpPr>
        <p:spPr bwMode="auto">
          <a:xfrm>
            <a:off x="6781800" y="2209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41998" name="AutoShape 21"/>
          <p:cNvSpPr>
            <a:spLocks noChangeArrowheads="1"/>
          </p:cNvSpPr>
          <p:nvPr/>
        </p:nvSpPr>
        <p:spPr bwMode="auto">
          <a:xfrm>
            <a:off x="6705600" y="29718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99" name="Picture 15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867400" y="2895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5715000" y="2286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8F434C-8A8A-6D08-9001-1A3E64D92BD6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7" descr="C:\Users\jroberts\AppData\Local\Microsoft\Windows\Temporary Internet Files\Content.Outlook\Q40S62YN\First Floor Names (2).jpg"/>
          <p:cNvPicPr>
            <a:picLocks noChangeAspect="1" noChangeArrowheads="1"/>
          </p:cNvPicPr>
          <p:nvPr/>
        </p:nvPicPr>
        <p:blipFill>
          <a:blip r:embed="rId2" cstate="print"/>
          <a:srcRect l="13081" t="4443" r="12222" b="13875"/>
          <a:stretch>
            <a:fillRect/>
          </a:stretch>
        </p:blipFill>
        <p:spPr bwMode="auto">
          <a:xfrm>
            <a:off x="2286000" y="1371600"/>
            <a:ext cx="61325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7620000" y="22860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7543800" y="24384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7924800" y="59436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2692400" y="3095946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7162800" y="19812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7924800" y="43434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6400800" y="38100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403" name="Group 38"/>
          <p:cNvGrpSpPr>
            <a:grpSpLocks/>
          </p:cNvGrpSpPr>
          <p:nvPr/>
        </p:nvGrpSpPr>
        <p:grpSpPr bwMode="auto">
          <a:xfrm rot="-5400000">
            <a:off x="3353593" y="2818607"/>
            <a:ext cx="303213" cy="152400"/>
            <a:chOff x="5791200" y="2514600"/>
            <a:chExt cx="303213" cy="152400"/>
          </a:xfrm>
        </p:grpSpPr>
        <p:pic>
          <p:nvPicPr>
            <p:cNvPr id="59465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66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404" name="Group 39"/>
          <p:cNvGrpSpPr>
            <a:grpSpLocks/>
          </p:cNvGrpSpPr>
          <p:nvPr/>
        </p:nvGrpSpPr>
        <p:grpSpPr bwMode="auto">
          <a:xfrm rot="-5400000">
            <a:off x="3963193" y="2132807"/>
            <a:ext cx="303213" cy="152400"/>
            <a:chOff x="5791200" y="2514600"/>
            <a:chExt cx="303213" cy="152400"/>
          </a:xfrm>
        </p:grpSpPr>
        <p:pic>
          <p:nvPicPr>
            <p:cNvPr id="59463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64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405" name="Group 42"/>
          <p:cNvGrpSpPr>
            <a:grpSpLocks/>
          </p:cNvGrpSpPr>
          <p:nvPr/>
        </p:nvGrpSpPr>
        <p:grpSpPr bwMode="auto">
          <a:xfrm rot="-5400000">
            <a:off x="6447631" y="2866232"/>
            <a:ext cx="303213" cy="152400"/>
            <a:chOff x="5791200" y="2514600"/>
            <a:chExt cx="303213" cy="152400"/>
          </a:xfrm>
        </p:grpSpPr>
        <p:pic>
          <p:nvPicPr>
            <p:cNvPr id="59461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62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406" name="Group 45"/>
          <p:cNvGrpSpPr>
            <a:grpSpLocks/>
          </p:cNvGrpSpPr>
          <p:nvPr/>
        </p:nvGrpSpPr>
        <p:grpSpPr bwMode="auto">
          <a:xfrm rot="-5400000">
            <a:off x="5868193" y="2132807"/>
            <a:ext cx="303213" cy="152400"/>
            <a:chOff x="5791200" y="2514600"/>
            <a:chExt cx="303213" cy="152400"/>
          </a:xfrm>
        </p:grpSpPr>
        <p:pic>
          <p:nvPicPr>
            <p:cNvPr id="59459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60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407" name="Group 48"/>
          <p:cNvGrpSpPr>
            <a:grpSpLocks/>
          </p:cNvGrpSpPr>
          <p:nvPr/>
        </p:nvGrpSpPr>
        <p:grpSpPr bwMode="auto">
          <a:xfrm rot="-5400000">
            <a:off x="4572793" y="2818607"/>
            <a:ext cx="303213" cy="152400"/>
            <a:chOff x="5791200" y="2514600"/>
            <a:chExt cx="303213" cy="152400"/>
          </a:xfrm>
        </p:grpSpPr>
        <p:pic>
          <p:nvPicPr>
            <p:cNvPr id="59457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58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408" name="Group 51"/>
          <p:cNvGrpSpPr>
            <a:grpSpLocks/>
          </p:cNvGrpSpPr>
          <p:nvPr/>
        </p:nvGrpSpPr>
        <p:grpSpPr bwMode="auto">
          <a:xfrm rot="-5400000">
            <a:off x="5106193" y="2818607"/>
            <a:ext cx="303213" cy="152400"/>
            <a:chOff x="5791200" y="2514600"/>
            <a:chExt cx="303213" cy="152400"/>
          </a:xfrm>
        </p:grpSpPr>
        <p:pic>
          <p:nvPicPr>
            <p:cNvPr id="59455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56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409" name="Group 54"/>
          <p:cNvGrpSpPr>
            <a:grpSpLocks/>
          </p:cNvGrpSpPr>
          <p:nvPr/>
        </p:nvGrpSpPr>
        <p:grpSpPr bwMode="auto">
          <a:xfrm rot="-5400000">
            <a:off x="7315993" y="5485607"/>
            <a:ext cx="303213" cy="152400"/>
            <a:chOff x="5791200" y="2514600"/>
            <a:chExt cx="303213" cy="152400"/>
          </a:xfrm>
        </p:grpSpPr>
        <p:pic>
          <p:nvPicPr>
            <p:cNvPr id="59453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54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410" name="Group 57"/>
          <p:cNvGrpSpPr>
            <a:grpSpLocks/>
          </p:cNvGrpSpPr>
          <p:nvPr/>
        </p:nvGrpSpPr>
        <p:grpSpPr bwMode="auto">
          <a:xfrm rot="-5400000">
            <a:off x="6782594" y="4342606"/>
            <a:ext cx="303213" cy="152400"/>
            <a:chOff x="5791200" y="2514600"/>
            <a:chExt cx="303213" cy="152400"/>
          </a:xfrm>
        </p:grpSpPr>
        <p:pic>
          <p:nvPicPr>
            <p:cNvPr id="59451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52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411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2971800" y="25908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2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4419600" y="23622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4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6858000" y="35052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5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6172200" y="25908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6" name="Line 14"/>
          <p:cNvSpPr>
            <a:spLocks noChangeShapeType="1"/>
          </p:cNvSpPr>
          <p:nvPr/>
        </p:nvSpPr>
        <p:spPr bwMode="auto">
          <a:xfrm rot="-5400000">
            <a:off x="4800600" y="4114800"/>
            <a:ext cx="45720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7" name="Line 14"/>
          <p:cNvSpPr>
            <a:spLocks noChangeShapeType="1"/>
          </p:cNvSpPr>
          <p:nvPr/>
        </p:nvSpPr>
        <p:spPr bwMode="auto">
          <a:xfrm rot="16200000" flipV="1">
            <a:off x="4838700" y="266700"/>
            <a:ext cx="0" cy="44958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8" name="Line 17"/>
          <p:cNvSpPr>
            <a:spLocks noChangeShapeType="1"/>
          </p:cNvSpPr>
          <p:nvPr/>
        </p:nvSpPr>
        <p:spPr bwMode="auto">
          <a:xfrm rot="16200000" flipV="1">
            <a:off x="6896100" y="16383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9" name="Line 17"/>
          <p:cNvSpPr>
            <a:spLocks noChangeShapeType="1"/>
          </p:cNvSpPr>
          <p:nvPr/>
        </p:nvSpPr>
        <p:spPr bwMode="auto">
          <a:xfrm rot="-5400000" flipH="1" flipV="1">
            <a:off x="2400300" y="35433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0" name="Line 17"/>
          <p:cNvSpPr>
            <a:spLocks noChangeShapeType="1"/>
          </p:cNvSpPr>
          <p:nvPr/>
        </p:nvSpPr>
        <p:spPr bwMode="auto">
          <a:xfrm rot="16200000" flipH="1">
            <a:off x="7277100" y="6515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1" name="Line 17"/>
          <p:cNvSpPr>
            <a:spLocks noChangeShapeType="1"/>
          </p:cNvSpPr>
          <p:nvPr/>
        </p:nvSpPr>
        <p:spPr bwMode="auto">
          <a:xfrm rot="16200000" flipH="1">
            <a:off x="7856538" y="54943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2" name="Line 17"/>
          <p:cNvSpPr>
            <a:spLocks noChangeShapeType="1"/>
          </p:cNvSpPr>
          <p:nvPr/>
        </p:nvSpPr>
        <p:spPr bwMode="auto">
          <a:xfrm rot="16200000" flipH="1">
            <a:off x="8039100" y="59817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3" name="Line 17"/>
          <p:cNvSpPr>
            <a:spLocks noChangeShapeType="1"/>
          </p:cNvSpPr>
          <p:nvPr/>
        </p:nvSpPr>
        <p:spPr bwMode="auto">
          <a:xfrm rot="16200000" flipH="1">
            <a:off x="7962900" y="40767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4" name="Line 17"/>
          <p:cNvSpPr>
            <a:spLocks noChangeShapeType="1"/>
          </p:cNvSpPr>
          <p:nvPr/>
        </p:nvSpPr>
        <p:spPr bwMode="auto">
          <a:xfrm rot="-5400000" flipH="1" flipV="1">
            <a:off x="6400800" y="3733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5" name="Line 14"/>
          <p:cNvSpPr>
            <a:spLocks noChangeShapeType="1"/>
          </p:cNvSpPr>
          <p:nvPr/>
        </p:nvSpPr>
        <p:spPr bwMode="auto">
          <a:xfrm rot="16200000" flipV="1">
            <a:off x="6858000" y="3733800"/>
            <a:ext cx="0" cy="4572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26" name="Line 14"/>
          <p:cNvSpPr>
            <a:spLocks noChangeShapeType="1"/>
          </p:cNvSpPr>
          <p:nvPr/>
        </p:nvSpPr>
        <p:spPr bwMode="auto">
          <a:xfrm rot="16200000" flipV="1">
            <a:off x="7239000" y="62484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27" name="Line 17"/>
          <p:cNvSpPr>
            <a:spLocks noChangeShapeType="1"/>
          </p:cNvSpPr>
          <p:nvPr/>
        </p:nvSpPr>
        <p:spPr bwMode="auto">
          <a:xfrm rot="16200000" flipH="1">
            <a:off x="7658100" y="21717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8" name="Line 17"/>
          <p:cNvSpPr>
            <a:spLocks noChangeShapeType="1"/>
          </p:cNvSpPr>
          <p:nvPr/>
        </p:nvSpPr>
        <p:spPr bwMode="auto">
          <a:xfrm rot="16200000" flipH="1">
            <a:off x="7658100" y="24003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9" name="Line 14"/>
          <p:cNvSpPr>
            <a:spLocks noChangeShapeType="1"/>
          </p:cNvSpPr>
          <p:nvPr/>
        </p:nvSpPr>
        <p:spPr bwMode="auto">
          <a:xfrm rot="16200000" flipV="1">
            <a:off x="7277100" y="2171700"/>
            <a:ext cx="0" cy="3810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30" name="Line 14"/>
          <p:cNvSpPr>
            <a:spLocks noChangeShapeType="1"/>
          </p:cNvSpPr>
          <p:nvPr/>
        </p:nvSpPr>
        <p:spPr bwMode="auto">
          <a:xfrm rot="16200000" flipV="1">
            <a:off x="7315200" y="24384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31" name="Line 14"/>
          <p:cNvSpPr>
            <a:spLocks noChangeShapeType="1"/>
          </p:cNvSpPr>
          <p:nvPr/>
        </p:nvSpPr>
        <p:spPr bwMode="auto">
          <a:xfrm rot="-5400000">
            <a:off x="2171700" y="3009900"/>
            <a:ext cx="8382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33" name="Flowchart: Summing Junction 32"/>
          <p:cNvSpPr>
            <a:spLocks noChangeArrowheads="1"/>
          </p:cNvSpPr>
          <p:nvPr/>
        </p:nvSpPr>
        <p:spPr bwMode="auto">
          <a:xfrm rot="-5400000">
            <a:off x="6858000" y="12954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59434" name="Rectangle 64"/>
          <p:cNvSpPr>
            <a:spLocks noChangeArrowheads="1"/>
          </p:cNvSpPr>
          <p:nvPr/>
        </p:nvSpPr>
        <p:spPr bwMode="auto">
          <a:xfrm rot="-5400000">
            <a:off x="2971800" y="4800600"/>
            <a:ext cx="1447800" cy="1905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59435" name="Line 22"/>
          <p:cNvSpPr>
            <a:spLocks noChangeShapeType="1"/>
          </p:cNvSpPr>
          <p:nvPr/>
        </p:nvSpPr>
        <p:spPr bwMode="auto">
          <a:xfrm flipV="1">
            <a:off x="8001000" y="990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36" name="Text Box 23"/>
          <p:cNvSpPr txBox="1">
            <a:spLocks noChangeArrowheads="1"/>
          </p:cNvSpPr>
          <p:nvPr/>
        </p:nvSpPr>
        <p:spPr bwMode="auto">
          <a:xfrm rot="10800000">
            <a:off x="7924800" y="9906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59437" name="Text Box 5"/>
          <p:cNvSpPr txBox="1">
            <a:spLocks noChangeArrowheads="1"/>
          </p:cNvSpPr>
          <p:nvPr/>
        </p:nvSpPr>
        <p:spPr bwMode="auto">
          <a:xfrm>
            <a:off x="1981200" y="5410200"/>
            <a:ext cx="4191000" cy="1154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/>
              <a:t>Chemical and Biological Engineering Chemistry Building (CBEC) – </a:t>
            </a:r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Floor</a:t>
            </a:r>
          </a:p>
          <a:p>
            <a:endParaRPr lang="en-US" sz="400"/>
          </a:p>
        </p:txBody>
      </p:sp>
      <p:pic>
        <p:nvPicPr>
          <p:cNvPr id="59438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6781800" y="38862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439" name="Group 45"/>
          <p:cNvGrpSpPr>
            <a:grpSpLocks/>
          </p:cNvGrpSpPr>
          <p:nvPr/>
        </p:nvGrpSpPr>
        <p:grpSpPr bwMode="auto">
          <a:xfrm>
            <a:off x="6400800" y="5105400"/>
            <a:ext cx="381000" cy="152400"/>
            <a:chOff x="2016" y="1200"/>
            <a:chExt cx="240" cy="96"/>
          </a:xfrm>
        </p:grpSpPr>
        <p:sp>
          <p:nvSpPr>
            <p:cNvPr id="59449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0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59440" name="Line 17"/>
          <p:cNvSpPr>
            <a:spLocks noChangeShapeType="1"/>
          </p:cNvSpPr>
          <p:nvPr/>
        </p:nvSpPr>
        <p:spPr bwMode="auto">
          <a:xfrm rot="16200000" flipH="1">
            <a:off x="8008938" y="38179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9441" name="Picture 58" descr="Image:Sign first aid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38862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43" name="Picture 48"/>
          <p:cNvPicPr>
            <a:picLocks noChangeAspect="1" noChangeArrowheads="1"/>
          </p:cNvPicPr>
          <p:nvPr/>
        </p:nvPicPr>
        <p:blipFill>
          <a:blip r:embed="rId9" cstate="print"/>
          <a:srcRect l="18750" t="34105" r="68750" b="29190"/>
          <a:stretch>
            <a:fillRect/>
          </a:stretch>
        </p:blipFill>
        <p:spPr bwMode="auto">
          <a:xfrm>
            <a:off x="67056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44" name="Picture 48"/>
          <p:cNvPicPr>
            <a:picLocks noChangeAspect="1" noChangeArrowheads="1"/>
          </p:cNvPicPr>
          <p:nvPr/>
        </p:nvPicPr>
        <p:blipFill>
          <a:blip r:embed="rId9" cstate="print"/>
          <a:srcRect l="18750" t="34105" r="68750" b="29190"/>
          <a:stretch>
            <a:fillRect/>
          </a:stretch>
        </p:blipFill>
        <p:spPr bwMode="auto">
          <a:xfrm>
            <a:off x="61722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45" name="Picture 58" descr="Image:Sign first aid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048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46" name="AutoShape 99"/>
          <p:cNvSpPr>
            <a:spLocks noChangeArrowheads="1"/>
          </p:cNvSpPr>
          <p:nvPr/>
        </p:nvSpPr>
        <p:spPr bwMode="auto">
          <a:xfrm>
            <a:off x="3581400" y="20574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47" name="AutoShape 99"/>
          <p:cNvSpPr>
            <a:spLocks noChangeArrowheads="1"/>
          </p:cNvSpPr>
          <p:nvPr/>
        </p:nvSpPr>
        <p:spPr bwMode="auto">
          <a:xfrm>
            <a:off x="4648200" y="32004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48" name="AutoShape 34"/>
          <p:cNvSpPr>
            <a:spLocks noChangeArrowheads="1"/>
          </p:cNvSpPr>
          <p:nvPr/>
        </p:nvSpPr>
        <p:spPr bwMode="auto">
          <a:xfrm>
            <a:off x="1981200" y="3886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895600" y="24384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79" name="Rectangle 26" descr="Light downward diagonal"/>
          <p:cNvSpPr>
            <a:spLocks noChangeArrowheads="1"/>
          </p:cNvSpPr>
          <p:nvPr/>
        </p:nvSpPr>
        <p:spPr bwMode="auto">
          <a:xfrm>
            <a:off x="6096000" y="1524000"/>
            <a:ext cx="762000" cy="914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Text Box 51"/>
          <p:cNvSpPr txBox="1">
            <a:spLocks noChangeArrowheads="1"/>
          </p:cNvSpPr>
          <p:nvPr/>
        </p:nvSpPr>
        <p:spPr bwMode="auto">
          <a:xfrm>
            <a:off x="2209800" y="3886200"/>
            <a:ext cx="27432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  (Upwind in the event of a chemical incident.)</a:t>
            </a:r>
          </a:p>
        </p:txBody>
      </p:sp>
      <p:sp>
        <p:nvSpPr>
          <p:cNvPr id="59432" name="AutoShape 30"/>
          <p:cNvSpPr>
            <a:spLocks noChangeArrowheads="1"/>
          </p:cNvSpPr>
          <p:nvPr/>
        </p:nvSpPr>
        <p:spPr bwMode="auto">
          <a:xfrm rot="-5400000">
            <a:off x="6858000" y="15240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9442" name="Picture 39"/>
          <p:cNvPicPr>
            <a:picLocks noChangeAspect="1" noChangeArrowheads="1"/>
          </p:cNvPicPr>
          <p:nvPr/>
        </p:nvPicPr>
        <p:blipFill>
          <a:blip r:embed="rId10" cstate="print"/>
          <a:srcRect l="14482" t="41330" r="75000" b="37862"/>
          <a:stretch>
            <a:fillRect/>
          </a:stretch>
        </p:blipFill>
        <p:spPr bwMode="auto">
          <a:xfrm>
            <a:off x="6705600" y="2209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26" descr="Light downward diagonal"/>
          <p:cNvSpPr>
            <a:spLocks noChangeArrowheads="1"/>
          </p:cNvSpPr>
          <p:nvPr/>
        </p:nvSpPr>
        <p:spPr bwMode="auto">
          <a:xfrm>
            <a:off x="7010400" y="2667000"/>
            <a:ext cx="152400" cy="3124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9413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7086600" y="51054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7086600" y="57150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" name="Group 39"/>
          <p:cNvGrpSpPr>
            <a:grpSpLocks/>
          </p:cNvGrpSpPr>
          <p:nvPr/>
        </p:nvGrpSpPr>
        <p:grpSpPr bwMode="auto">
          <a:xfrm rot="-5400000">
            <a:off x="3353594" y="2132806"/>
            <a:ext cx="303213" cy="152400"/>
            <a:chOff x="5791200" y="2514600"/>
            <a:chExt cx="303213" cy="152400"/>
          </a:xfrm>
        </p:grpSpPr>
        <p:pic>
          <p:nvPicPr>
            <p:cNvPr id="82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4" name="Oval 8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5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41281" y="3598069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39">
            <a:extLst>
              <a:ext uri="{FF2B5EF4-FFF2-40B4-BE49-F238E27FC236}">
                <a16:creationId xmlns:a16="http://schemas.microsoft.com/office/drawing/2014/main" id="{CE193FF5-034B-4AB5-8723-BD1167A4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482" t="41330" r="75000" b="37862"/>
          <a:stretch>
            <a:fillRect/>
          </a:stretch>
        </p:blipFill>
        <p:spPr bwMode="auto">
          <a:xfrm>
            <a:off x="2667000" y="3429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20A0F03-D604-4D97-81E5-95B79C859F80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Darren </a:t>
            </a:r>
            <a:r>
              <a:rPr lang="en-US" sz="1000" dirty="0" err="1"/>
              <a:t>Schwede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Morgan Thomas-Abbott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9" descr="C:\Users\jroberts\AppData\Local\Microsoft\Windows\Temporary Internet Files\Content.Outlook\Q40S62YN\Palmerton - 1st Floor.jpg"/>
          <p:cNvPicPr>
            <a:picLocks noChangeAspect="1" noChangeArrowheads="1"/>
          </p:cNvPicPr>
          <p:nvPr/>
        </p:nvPicPr>
        <p:blipFill>
          <a:blip r:embed="rId2" cstate="print"/>
          <a:srcRect t="16928" r="2222" b="5424"/>
          <a:stretch>
            <a:fillRect/>
          </a:stretch>
        </p:blipFill>
        <p:spPr bwMode="auto">
          <a:xfrm>
            <a:off x="2057400" y="1752600"/>
            <a:ext cx="670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PALMERTON HALL – 1</a:t>
            </a:r>
            <a:r>
              <a:rPr lang="en-US" baseline="30000"/>
              <a:t>ST</a:t>
            </a:r>
            <a:r>
              <a:rPr lang="en-US"/>
              <a:t>  FLOOR</a:t>
            </a:r>
          </a:p>
        </p:txBody>
      </p:sp>
      <p:pic>
        <p:nvPicPr>
          <p:cNvPr id="43012" name="Picture 8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10200" y="3352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13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Text Box 14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43015" name="Picture 15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6934200" y="4876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7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7848600" y="5257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9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2895600" y="4038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Rectangle 37" descr="Light downward diagonal"/>
          <p:cNvSpPr>
            <a:spLocks noChangeArrowheads="1"/>
          </p:cNvSpPr>
          <p:nvPr/>
        </p:nvSpPr>
        <p:spPr bwMode="auto">
          <a:xfrm>
            <a:off x="3276600" y="2590800"/>
            <a:ext cx="3048000" cy="1219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9" name="Picture 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733800" y="3657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6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733800" y="2590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21" name="Group 40"/>
          <p:cNvGrpSpPr>
            <a:grpSpLocks/>
          </p:cNvGrpSpPr>
          <p:nvPr/>
        </p:nvGrpSpPr>
        <p:grpSpPr bwMode="auto">
          <a:xfrm>
            <a:off x="7696200" y="4876800"/>
            <a:ext cx="381000" cy="152400"/>
            <a:chOff x="2016" y="1200"/>
            <a:chExt cx="240" cy="96"/>
          </a:xfrm>
        </p:grpSpPr>
        <p:sp>
          <p:nvSpPr>
            <p:cNvPr id="43027" name="Rectangle 41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Text Box 42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43022" name="Picture 44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181600" y="3048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3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43025" name="AutoShape 21"/>
          <p:cNvSpPr>
            <a:spLocks noChangeArrowheads="1"/>
          </p:cNvSpPr>
          <p:nvPr/>
        </p:nvSpPr>
        <p:spPr bwMode="auto">
          <a:xfrm>
            <a:off x="5257800" y="33528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26" name="Picture 18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248400" y="5410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010400" y="4876800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AED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6580187" y="4572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8256587" y="51054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9561C-0F45-F85A-43E0-520ED498056D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7" descr="C:\Users\jroberts\AppData\Local\Microsoft\Windows\Temporary Internet Files\Content.Outlook\Q40S62YN\Palmerton - 2nd Floor.jpg"/>
          <p:cNvPicPr>
            <a:picLocks noChangeAspect="1" noChangeArrowheads="1"/>
          </p:cNvPicPr>
          <p:nvPr/>
        </p:nvPicPr>
        <p:blipFill>
          <a:blip r:embed="rId2" cstate="print"/>
          <a:srcRect t="15163" r="10001" b="21568"/>
          <a:stretch>
            <a:fillRect/>
          </a:stretch>
        </p:blipFill>
        <p:spPr bwMode="auto">
          <a:xfrm>
            <a:off x="2057400" y="2286000"/>
            <a:ext cx="6172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PALMERTON HALL – 2</a:t>
            </a:r>
            <a:r>
              <a:rPr lang="en-US" baseline="30000"/>
              <a:t>ND</a:t>
            </a:r>
            <a:r>
              <a:rPr lang="en-US"/>
              <a:t>  FLOOR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28956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562600" y="3962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1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866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553200" y="4191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352800" y="4191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26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181600" y="3657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Text Box 28"/>
          <p:cNvSpPr txBox="1">
            <a:spLocks noChangeArrowheads="1"/>
          </p:cNvSpPr>
          <p:nvPr/>
        </p:nvSpPr>
        <p:spPr bwMode="auto">
          <a:xfrm>
            <a:off x="3200400" y="35052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5069" name="Text Box 29"/>
          <p:cNvSpPr txBox="1">
            <a:spLocks noChangeArrowheads="1"/>
          </p:cNvSpPr>
          <p:nvPr/>
        </p:nvSpPr>
        <p:spPr bwMode="auto">
          <a:xfrm>
            <a:off x="6400800" y="35052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5070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45072" name="AutoShape 21"/>
          <p:cNvSpPr>
            <a:spLocks noChangeArrowheads="1"/>
          </p:cNvSpPr>
          <p:nvPr/>
        </p:nvSpPr>
        <p:spPr bwMode="auto">
          <a:xfrm>
            <a:off x="5257800" y="39624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73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00600" y="4572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51" descr="Light downward diagonal"/>
          <p:cNvSpPr>
            <a:spLocks noChangeArrowheads="1"/>
          </p:cNvSpPr>
          <p:nvPr/>
        </p:nvSpPr>
        <p:spPr bwMode="auto">
          <a:xfrm>
            <a:off x="2362200" y="1673622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2438400" y="1673622"/>
            <a:ext cx="2057400" cy="461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commons, basement, and first floor map.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F06422-0248-443A-EF89-2CF3D5FA5031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7" descr="C:\Users\jroberts\AppData\Local\Microsoft\Windows\Temporary Internet Files\Content.Outlook\Q40S62YN\Palmerton - 3rd Floor.jpg"/>
          <p:cNvPicPr>
            <a:picLocks noChangeAspect="1" noChangeArrowheads="1"/>
          </p:cNvPicPr>
          <p:nvPr/>
        </p:nvPicPr>
        <p:blipFill>
          <a:blip r:embed="rId2" cstate="print"/>
          <a:srcRect t="16928" r="8888" b="19804"/>
          <a:stretch>
            <a:fillRect/>
          </a:stretch>
        </p:blipFill>
        <p:spPr bwMode="auto">
          <a:xfrm>
            <a:off x="2057400" y="2438400"/>
            <a:ext cx="624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PALMERTON HALL – 3</a:t>
            </a:r>
            <a:r>
              <a:rPr lang="en-US" baseline="30000"/>
              <a:t>RD</a:t>
            </a:r>
            <a:r>
              <a:rPr lang="en-US"/>
              <a:t>   FLOOR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086600" y="3810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3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4800600" y="4648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4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410200" y="3962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16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553200" y="4191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7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352800" y="4191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30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181600" y="3657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Text Box 31"/>
          <p:cNvSpPr txBox="1">
            <a:spLocks noChangeArrowheads="1"/>
          </p:cNvSpPr>
          <p:nvPr/>
        </p:nvSpPr>
        <p:spPr bwMode="auto">
          <a:xfrm>
            <a:off x="3200400" y="35052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6095" name="Text Box 32"/>
          <p:cNvSpPr txBox="1">
            <a:spLocks noChangeArrowheads="1"/>
          </p:cNvSpPr>
          <p:nvPr/>
        </p:nvSpPr>
        <p:spPr bwMode="auto">
          <a:xfrm>
            <a:off x="6400800" y="35052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6096" name="AutoShape 59"/>
          <p:cNvSpPr>
            <a:spLocks noChangeArrowheads="1"/>
          </p:cNvSpPr>
          <p:nvPr/>
        </p:nvSpPr>
        <p:spPr bwMode="auto">
          <a:xfrm>
            <a:off x="2057400" y="1143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Text Box 28"/>
          <p:cNvSpPr txBox="1">
            <a:spLocks noChangeArrowheads="1"/>
          </p:cNvSpPr>
          <p:nvPr/>
        </p:nvSpPr>
        <p:spPr bwMode="auto">
          <a:xfrm>
            <a:off x="2362200" y="9906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46098" name="AutoShape 21"/>
          <p:cNvSpPr>
            <a:spLocks noChangeArrowheads="1"/>
          </p:cNvSpPr>
          <p:nvPr/>
        </p:nvSpPr>
        <p:spPr bwMode="auto">
          <a:xfrm>
            <a:off x="5257800" y="40386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99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2895600" y="3810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51" descr="Light downward diagonal"/>
          <p:cNvSpPr>
            <a:spLocks noChangeArrowheads="1"/>
          </p:cNvSpPr>
          <p:nvPr/>
        </p:nvSpPr>
        <p:spPr bwMode="auto">
          <a:xfrm>
            <a:off x="2362200" y="1673622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2438400" y="1673622"/>
            <a:ext cx="2057400" cy="461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commons, basement, and first floor map.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AC00FB-ADDC-BEE4-42B5-36DE5F85EF23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8" descr="C:\Users\jroberts\AppData\Local\Microsoft\Windows\Temporary Internet Files\Content.Outlook\Q40S62YN\Palmerton - 4th Floor.jpg"/>
          <p:cNvPicPr>
            <a:picLocks noChangeAspect="1" noChangeArrowheads="1"/>
          </p:cNvPicPr>
          <p:nvPr/>
        </p:nvPicPr>
        <p:blipFill>
          <a:blip r:embed="rId2" cstate="print"/>
          <a:srcRect t="15491" r="10001" b="18365"/>
          <a:stretch>
            <a:fillRect/>
          </a:stretch>
        </p:blipFill>
        <p:spPr bwMode="auto">
          <a:xfrm>
            <a:off x="2133600" y="2209800"/>
            <a:ext cx="6172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PALMERTON HALL – 4</a:t>
            </a:r>
            <a:r>
              <a:rPr lang="en-US" baseline="30000"/>
              <a:t>TH</a:t>
            </a:r>
            <a:r>
              <a:rPr lang="en-US"/>
              <a:t>  FLOOR</a:t>
            </a: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47110" name="Picture 11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3429000" y="4038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3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486400" y="3886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4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2971800" y="3657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6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162800" y="3657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7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6629400" y="40386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32"/>
          <p:cNvPicPr>
            <a:picLocks noChangeAspect="1" noChangeArrowheads="1"/>
          </p:cNvPicPr>
          <p:nvPr/>
        </p:nvPicPr>
        <p:blipFill>
          <a:blip r:embed="rId5" cstate="print"/>
          <a:srcRect l="14482" t="41330" r="75000" b="37862"/>
          <a:stretch>
            <a:fillRect/>
          </a:stretch>
        </p:blipFill>
        <p:spPr bwMode="auto">
          <a:xfrm>
            <a:off x="5257800" y="3505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33"/>
          <p:cNvSpPr txBox="1">
            <a:spLocks noChangeArrowheads="1"/>
          </p:cNvSpPr>
          <p:nvPr/>
        </p:nvSpPr>
        <p:spPr bwMode="auto">
          <a:xfrm>
            <a:off x="3200400" y="33528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7117" name="Text Box 34"/>
          <p:cNvSpPr txBox="1">
            <a:spLocks noChangeArrowheads="1"/>
          </p:cNvSpPr>
          <p:nvPr/>
        </p:nvSpPr>
        <p:spPr bwMode="auto">
          <a:xfrm>
            <a:off x="6477000" y="33528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7120" name="AutoShape 59"/>
          <p:cNvSpPr>
            <a:spLocks noChangeArrowheads="1"/>
          </p:cNvSpPr>
          <p:nvPr/>
        </p:nvSpPr>
        <p:spPr bwMode="auto">
          <a:xfrm>
            <a:off x="2057400" y="1143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Text Box 28"/>
          <p:cNvSpPr txBox="1">
            <a:spLocks noChangeArrowheads="1"/>
          </p:cNvSpPr>
          <p:nvPr/>
        </p:nvSpPr>
        <p:spPr bwMode="auto">
          <a:xfrm>
            <a:off x="2362200" y="9906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47122" name="AutoShape 21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23" name="Picture 9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876800" y="4419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51" descr="Light downward diagonal"/>
          <p:cNvSpPr>
            <a:spLocks noChangeArrowheads="1"/>
          </p:cNvSpPr>
          <p:nvPr/>
        </p:nvSpPr>
        <p:spPr bwMode="auto">
          <a:xfrm>
            <a:off x="2362200" y="1673622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52"/>
          <p:cNvSpPr txBox="1">
            <a:spLocks noChangeArrowheads="1"/>
          </p:cNvSpPr>
          <p:nvPr/>
        </p:nvSpPr>
        <p:spPr bwMode="auto">
          <a:xfrm>
            <a:off x="2438400" y="1673622"/>
            <a:ext cx="2057400" cy="461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commons, basement, and first floor map.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3DE4C4-71B2-5A78-C365-1EFBA1EE98C9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8" descr="C:\Users\jroberts\AppData\Local\Microsoft\Windows\Temporary Internet Files\Content.Outlook\Q40S62YN\Palmerton - 5th Floor (2).jpg"/>
          <p:cNvPicPr>
            <a:picLocks noChangeAspect="1" noChangeArrowheads="1"/>
          </p:cNvPicPr>
          <p:nvPr/>
        </p:nvPicPr>
        <p:blipFill>
          <a:blip r:embed="rId2" cstate="print"/>
          <a:srcRect t="16928" r="10001" b="19804"/>
          <a:stretch>
            <a:fillRect/>
          </a:stretch>
        </p:blipFill>
        <p:spPr bwMode="auto">
          <a:xfrm>
            <a:off x="2286000" y="2209800"/>
            <a:ext cx="6172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2667000" y="5943600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PALMERTON HALL – 5</a:t>
            </a:r>
            <a:r>
              <a:rPr lang="en-US" baseline="30000"/>
              <a:t>TH</a:t>
            </a:r>
            <a:r>
              <a:rPr lang="en-US"/>
              <a:t>  FLOOR</a:t>
            </a:r>
          </a:p>
        </p:txBody>
      </p:sp>
      <p:sp>
        <p:nvSpPr>
          <p:cNvPr id="48132" name="Line 11"/>
          <p:cNvSpPr>
            <a:spLocks noChangeShapeType="1"/>
          </p:cNvSpPr>
          <p:nvPr/>
        </p:nvSpPr>
        <p:spPr bwMode="auto">
          <a:xfrm flipV="1">
            <a:off x="8001000" y="1219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8001000" y="1143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pic>
        <p:nvPicPr>
          <p:cNvPr id="48134" name="Picture 2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3124200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2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315200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23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6705600" y="3962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24"/>
          <p:cNvPicPr>
            <a:picLocks noChangeAspect="1" noChangeArrowheads="1"/>
          </p:cNvPicPr>
          <p:nvPr/>
        </p:nvPicPr>
        <p:blipFill>
          <a:blip r:embed="rId4" cstate="print"/>
          <a:srcRect l="12500" t="57143" r="81250" b="35907"/>
          <a:stretch>
            <a:fillRect/>
          </a:stretch>
        </p:blipFill>
        <p:spPr bwMode="auto">
          <a:xfrm>
            <a:off x="3505200" y="3962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35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3962400" y="38100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3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5410200" y="3429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0" name="Text Box 39"/>
          <p:cNvSpPr txBox="1">
            <a:spLocks noChangeArrowheads="1"/>
          </p:cNvSpPr>
          <p:nvPr/>
        </p:nvSpPr>
        <p:spPr bwMode="auto">
          <a:xfrm>
            <a:off x="3429000" y="3276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8141" name="Text Box 40"/>
          <p:cNvSpPr txBox="1">
            <a:spLocks noChangeArrowheads="1"/>
          </p:cNvSpPr>
          <p:nvPr/>
        </p:nvSpPr>
        <p:spPr bwMode="auto">
          <a:xfrm>
            <a:off x="6629400" y="32766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600"/>
              <a:t>Exit on 1</a:t>
            </a:r>
            <a:r>
              <a:rPr lang="en-US" sz="600" baseline="30000"/>
              <a:t>ST</a:t>
            </a:r>
            <a:r>
              <a:rPr lang="en-US" sz="600"/>
              <a:t> Floor</a:t>
            </a:r>
          </a:p>
        </p:txBody>
      </p:sp>
      <p:sp>
        <p:nvSpPr>
          <p:cNvPr id="48144" name="AutoShape 59"/>
          <p:cNvSpPr>
            <a:spLocks noChangeArrowheads="1"/>
          </p:cNvSpPr>
          <p:nvPr/>
        </p:nvSpPr>
        <p:spPr bwMode="auto">
          <a:xfrm>
            <a:off x="2057400" y="1143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Text Box 28"/>
          <p:cNvSpPr txBox="1">
            <a:spLocks noChangeArrowheads="1"/>
          </p:cNvSpPr>
          <p:nvPr/>
        </p:nvSpPr>
        <p:spPr bwMode="auto">
          <a:xfrm>
            <a:off x="2362200" y="9906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Points are located in the March/Dake Plaza and the Civil/Mechanical courtyard area.</a:t>
            </a:r>
          </a:p>
        </p:txBody>
      </p:sp>
      <p:sp>
        <p:nvSpPr>
          <p:cNvPr id="48146" name="AutoShape 21"/>
          <p:cNvSpPr>
            <a:spLocks noChangeArrowheads="1"/>
          </p:cNvSpPr>
          <p:nvPr/>
        </p:nvSpPr>
        <p:spPr bwMode="auto">
          <a:xfrm>
            <a:off x="5486400" y="3810000"/>
            <a:ext cx="152400" cy="152400"/>
          </a:xfrm>
          <a:prstGeom prst="diamond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8147" name="Picture 9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029200" y="4343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1" descr="Light downward diagonal"/>
          <p:cNvSpPr>
            <a:spLocks noChangeArrowheads="1"/>
          </p:cNvSpPr>
          <p:nvPr/>
        </p:nvSpPr>
        <p:spPr bwMode="auto">
          <a:xfrm>
            <a:off x="2362200" y="1673622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438400" y="1673622"/>
            <a:ext cx="2057400" cy="461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commons, basement, and first floor map.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E8881C-7432-910E-F755-1F028E3E9768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Placer Hall – 1</a:t>
            </a:r>
            <a:r>
              <a:rPr lang="en-US" sz="1900" baseline="30000"/>
              <a:t>st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543800" y="914400"/>
            <a:ext cx="396875" cy="366713"/>
            <a:chOff x="8077200" y="914400"/>
            <a:chExt cx="396875" cy="366713"/>
          </a:xfrm>
        </p:grpSpPr>
        <p:sp>
          <p:nvSpPr>
            <p:cNvPr id="16401" name="Line 22"/>
            <p:cNvSpPr>
              <a:spLocks noChangeShapeType="1"/>
            </p:cNvSpPr>
            <p:nvPr/>
          </p:nvSpPr>
          <p:spPr bwMode="auto">
            <a:xfrm flipV="1">
              <a:off x="8077200" y="990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8077200" y="9144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658215"/>
            <a:ext cx="6867525" cy="2097935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058025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4314825" y="36099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owchart: Summing Junction 30"/>
          <p:cNvSpPr>
            <a:spLocks noChangeArrowheads="1"/>
          </p:cNvSpPr>
          <p:nvPr/>
        </p:nvSpPr>
        <p:spPr bwMode="auto">
          <a:xfrm>
            <a:off x="2438400" y="2895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8763000" y="38100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7410450" y="30003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8"/>
          <p:cNvGrpSpPr>
            <a:grpSpLocks/>
          </p:cNvGrpSpPr>
          <p:nvPr/>
        </p:nvGrpSpPr>
        <p:grpSpPr bwMode="auto">
          <a:xfrm>
            <a:off x="7696200" y="4343400"/>
            <a:ext cx="381000" cy="152400"/>
            <a:chOff x="2016" y="1200"/>
            <a:chExt cx="240" cy="96"/>
          </a:xfrm>
        </p:grpSpPr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40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grpSp>
        <p:nvGrpSpPr>
          <p:cNvPr id="20" name="Group 38"/>
          <p:cNvGrpSpPr>
            <a:grpSpLocks/>
          </p:cNvGrpSpPr>
          <p:nvPr/>
        </p:nvGrpSpPr>
        <p:grpSpPr bwMode="auto">
          <a:xfrm>
            <a:off x="8153400" y="4343400"/>
            <a:ext cx="381000" cy="152400"/>
            <a:chOff x="2016" y="1200"/>
            <a:chExt cx="240" cy="96"/>
          </a:xfrm>
        </p:grpSpPr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40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25" name="Rectangle 26" descr="Light downward diagonal"/>
          <p:cNvSpPr>
            <a:spLocks noChangeArrowheads="1"/>
          </p:cNvSpPr>
          <p:nvPr/>
        </p:nvSpPr>
        <p:spPr bwMode="auto">
          <a:xfrm>
            <a:off x="2743199" y="3601190"/>
            <a:ext cx="3657601" cy="123825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6" descr="Light downward diagonal"/>
          <p:cNvSpPr>
            <a:spLocks noChangeArrowheads="1"/>
          </p:cNvSpPr>
          <p:nvPr/>
        </p:nvSpPr>
        <p:spPr bwMode="auto">
          <a:xfrm>
            <a:off x="6907696" y="2819400"/>
            <a:ext cx="331304" cy="73025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8256587" y="3810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346575"/>
            <a:ext cx="396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F6D5CC89-2A6E-425E-9ABE-27BC039C3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553200" y="4419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FD375-101C-54F1-16D4-238FF36DE786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41214258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Placer Hall – 2</a:t>
            </a:r>
            <a:r>
              <a:rPr lang="en-US" sz="1900" baseline="30000"/>
              <a:t>nd</a:t>
            </a:r>
            <a:r>
              <a:rPr lang="en-US" sz="1900"/>
              <a:t>, 3</a:t>
            </a:r>
            <a:r>
              <a:rPr lang="en-US" sz="1900" baseline="30000"/>
              <a:t>rd</a:t>
            </a:r>
            <a:r>
              <a:rPr lang="en-US" sz="1900"/>
              <a:t>, 5</a:t>
            </a:r>
            <a:r>
              <a:rPr lang="en-US" sz="1900" baseline="30000"/>
              <a:t>th</a:t>
            </a:r>
            <a:r>
              <a:rPr lang="en-US" sz="1900"/>
              <a:t> Floors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543800" y="914400"/>
            <a:ext cx="396875" cy="366713"/>
            <a:chOff x="8077200" y="914400"/>
            <a:chExt cx="396875" cy="366713"/>
          </a:xfrm>
        </p:grpSpPr>
        <p:sp>
          <p:nvSpPr>
            <p:cNvPr id="16401" name="Line 22"/>
            <p:cNvSpPr>
              <a:spLocks noChangeShapeType="1"/>
            </p:cNvSpPr>
            <p:nvPr/>
          </p:nvSpPr>
          <p:spPr bwMode="auto">
            <a:xfrm flipV="1">
              <a:off x="8077200" y="990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8077200" y="9144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99256"/>
            <a:ext cx="6824662" cy="222038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210425" y="34575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3552825" y="34575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515225" y="39147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8763000" y="34290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6" name="Flowchart: Summing Junction 30"/>
          <p:cNvSpPr>
            <a:spLocks noChangeArrowheads="1"/>
          </p:cNvSpPr>
          <p:nvPr/>
        </p:nvSpPr>
        <p:spPr bwMode="auto">
          <a:xfrm>
            <a:off x="2438400" y="34290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8256587" y="3810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933E50-653D-369B-E747-7FEF717DF0A3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2075430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Placer Hall – 3</a:t>
            </a:r>
            <a:r>
              <a:rPr lang="en-US" sz="1900" baseline="30000"/>
              <a:t>rd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543800" y="914400"/>
            <a:ext cx="396875" cy="366713"/>
            <a:chOff x="8077200" y="914400"/>
            <a:chExt cx="396875" cy="366713"/>
          </a:xfrm>
        </p:grpSpPr>
        <p:sp>
          <p:nvSpPr>
            <p:cNvPr id="16401" name="Line 22"/>
            <p:cNvSpPr>
              <a:spLocks noChangeShapeType="1"/>
            </p:cNvSpPr>
            <p:nvPr/>
          </p:nvSpPr>
          <p:spPr bwMode="auto">
            <a:xfrm flipV="1">
              <a:off x="8077200" y="990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8077200" y="9144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24" y="2514600"/>
            <a:ext cx="7093626" cy="2228126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058025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3400425" y="35528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owchart: Summing Junction 30"/>
          <p:cNvSpPr>
            <a:spLocks noChangeArrowheads="1"/>
          </p:cNvSpPr>
          <p:nvPr/>
        </p:nvSpPr>
        <p:spPr bwMode="auto">
          <a:xfrm>
            <a:off x="8686800" y="3505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2057400" y="3505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8256587" y="3810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BCC69C-575A-FF7E-19E0-0E712D18A892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37425235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Placer Hall – 4</a:t>
            </a:r>
            <a:r>
              <a:rPr lang="en-US" sz="1900" baseline="30000"/>
              <a:t>th</a:t>
            </a:r>
            <a:r>
              <a:rPr lang="en-US" sz="1900"/>
              <a:t> and 6</a:t>
            </a:r>
            <a:r>
              <a:rPr lang="en-US" sz="1900" baseline="30000"/>
              <a:t>th</a:t>
            </a:r>
            <a:r>
              <a:rPr lang="en-US" sz="1900"/>
              <a:t> Floors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543800" y="914400"/>
            <a:ext cx="396875" cy="366713"/>
            <a:chOff x="8077200" y="914400"/>
            <a:chExt cx="396875" cy="366713"/>
          </a:xfrm>
        </p:grpSpPr>
        <p:sp>
          <p:nvSpPr>
            <p:cNvPr id="16401" name="Line 22"/>
            <p:cNvSpPr>
              <a:spLocks noChangeShapeType="1"/>
            </p:cNvSpPr>
            <p:nvPr/>
          </p:nvSpPr>
          <p:spPr bwMode="auto">
            <a:xfrm flipV="1">
              <a:off x="8077200" y="990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8077200" y="9144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50933"/>
            <a:ext cx="6948487" cy="209249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134225" y="34004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3552825" y="34575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owchart: Summing Junction 30"/>
          <p:cNvSpPr>
            <a:spLocks noChangeArrowheads="1"/>
          </p:cNvSpPr>
          <p:nvPr/>
        </p:nvSpPr>
        <p:spPr bwMode="auto">
          <a:xfrm>
            <a:off x="8763000" y="3352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2209800" y="3352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8256587" y="3657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38C40-129F-D119-6EB1-5CB246CC3522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881099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Placer Hall – 5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543800" y="914400"/>
            <a:ext cx="396875" cy="366713"/>
            <a:chOff x="8077200" y="914400"/>
            <a:chExt cx="396875" cy="366713"/>
          </a:xfrm>
        </p:grpSpPr>
        <p:sp>
          <p:nvSpPr>
            <p:cNvPr id="16401" name="Line 22"/>
            <p:cNvSpPr>
              <a:spLocks noChangeShapeType="1"/>
            </p:cNvSpPr>
            <p:nvPr/>
          </p:nvSpPr>
          <p:spPr bwMode="auto">
            <a:xfrm flipV="1">
              <a:off x="8077200" y="990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8077200" y="9144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610713"/>
            <a:ext cx="7060096" cy="2040386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210425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3705225" y="3581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515225" y="399097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8839200" y="3505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6" name="Flowchart: Summing Junction 30"/>
          <p:cNvSpPr>
            <a:spLocks noChangeArrowheads="1"/>
          </p:cNvSpPr>
          <p:nvPr/>
        </p:nvSpPr>
        <p:spPr bwMode="auto">
          <a:xfrm>
            <a:off x="2133600" y="3505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8332787" y="38100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4975B3-E5D3-4C1B-7B1D-CDC7D0B0007E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230166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4" descr="C:\Users\jroberts\AppData\Local\Microsoft\Windows\Temporary Internet Files\Content.Outlook\Q40S62YN\Second Floor Names.jpg"/>
          <p:cNvPicPr>
            <a:picLocks noChangeAspect="1" noChangeArrowheads="1"/>
          </p:cNvPicPr>
          <p:nvPr/>
        </p:nvPicPr>
        <p:blipFill>
          <a:blip r:embed="rId2" cstate="print"/>
          <a:srcRect l="13081" t="4443" r="13081" b="14157"/>
          <a:stretch>
            <a:fillRect/>
          </a:stretch>
        </p:blipFill>
        <p:spPr bwMode="auto">
          <a:xfrm>
            <a:off x="2209800" y="12954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7239000" y="21336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0" name="Group 5"/>
          <p:cNvGrpSpPr>
            <a:grpSpLocks/>
          </p:cNvGrpSpPr>
          <p:nvPr/>
        </p:nvGrpSpPr>
        <p:grpSpPr bwMode="auto">
          <a:xfrm rot="-5400000">
            <a:off x="2820193" y="2132807"/>
            <a:ext cx="303213" cy="152400"/>
            <a:chOff x="5791200" y="2514600"/>
            <a:chExt cx="303213" cy="152400"/>
          </a:xfrm>
        </p:grpSpPr>
        <p:pic>
          <p:nvPicPr>
            <p:cNvPr id="60466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67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421" name="Group 8"/>
          <p:cNvGrpSpPr>
            <a:grpSpLocks/>
          </p:cNvGrpSpPr>
          <p:nvPr/>
        </p:nvGrpSpPr>
        <p:grpSpPr bwMode="auto">
          <a:xfrm rot="-5400000">
            <a:off x="3886993" y="2742407"/>
            <a:ext cx="303213" cy="152400"/>
            <a:chOff x="5791200" y="2468880"/>
            <a:chExt cx="303213" cy="152400"/>
          </a:xfrm>
        </p:grpSpPr>
        <p:pic>
          <p:nvPicPr>
            <p:cNvPr id="60464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46888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65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46888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422" name="Group 11"/>
          <p:cNvGrpSpPr>
            <a:grpSpLocks/>
          </p:cNvGrpSpPr>
          <p:nvPr/>
        </p:nvGrpSpPr>
        <p:grpSpPr bwMode="auto">
          <a:xfrm rot="-5400000">
            <a:off x="4039393" y="2742407"/>
            <a:ext cx="303213" cy="152400"/>
            <a:chOff x="5791200" y="2514600"/>
            <a:chExt cx="303213" cy="152400"/>
          </a:xfrm>
        </p:grpSpPr>
        <p:pic>
          <p:nvPicPr>
            <p:cNvPr id="60462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63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423" name="Group 14"/>
          <p:cNvGrpSpPr>
            <a:grpSpLocks/>
          </p:cNvGrpSpPr>
          <p:nvPr/>
        </p:nvGrpSpPr>
        <p:grpSpPr bwMode="auto">
          <a:xfrm rot="-5400000">
            <a:off x="4725193" y="2132807"/>
            <a:ext cx="303213" cy="152400"/>
            <a:chOff x="5791200" y="2514600"/>
            <a:chExt cx="303213" cy="152400"/>
          </a:xfrm>
        </p:grpSpPr>
        <p:pic>
          <p:nvPicPr>
            <p:cNvPr id="60460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61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424" name="Group 17"/>
          <p:cNvGrpSpPr>
            <a:grpSpLocks/>
          </p:cNvGrpSpPr>
          <p:nvPr/>
        </p:nvGrpSpPr>
        <p:grpSpPr bwMode="auto">
          <a:xfrm rot="-5400000">
            <a:off x="4877594" y="2132806"/>
            <a:ext cx="303213" cy="152400"/>
            <a:chOff x="5791200" y="2514600"/>
            <a:chExt cx="303213" cy="152400"/>
          </a:xfrm>
        </p:grpSpPr>
        <p:pic>
          <p:nvPicPr>
            <p:cNvPr id="60458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59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425" name="Group 20"/>
          <p:cNvGrpSpPr>
            <a:grpSpLocks/>
          </p:cNvGrpSpPr>
          <p:nvPr/>
        </p:nvGrpSpPr>
        <p:grpSpPr bwMode="auto">
          <a:xfrm rot="-5400000">
            <a:off x="5791993" y="2742407"/>
            <a:ext cx="303213" cy="152400"/>
            <a:chOff x="5791200" y="2514600"/>
            <a:chExt cx="303213" cy="152400"/>
          </a:xfrm>
        </p:grpSpPr>
        <p:pic>
          <p:nvPicPr>
            <p:cNvPr id="60456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57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426" name="Group 23"/>
          <p:cNvGrpSpPr>
            <a:grpSpLocks/>
          </p:cNvGrpSpPr>
          <p:nvPr/>
        </p:nvGrpSpPr>
        <p:grpSpPr bwMode="auto">
          <a:xfrm rot="-5400000">
            <a:off x="5639593" y="2742407"/>
            <a:ext cx="303213" cy="152400"/>
            <a:chOff x="5791200" y="2514600"/>
            <a:chExt cx="303213" cy="152400"/>
          </a:xfrm>
        </p:grpSpPr>
        <p:pic>
          <p:nvPicPr>
            <p:cNvPr id="60454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55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0427" name="Picture 13"/>
          <p:cNvPicPr>
            <a:picLocks noChangeAspect="1" noChangeArrowheads="1"/>
          </p:cNvPicPr>
          <p:nvPr/>
        </p:nvPicPr>
        <p:blipFill>
          <a:blip r:embed="rId3" cstate="print"/>
          <a:srcRect l="57143" t="81250" r="35907" b="12500"/>
          <a:stretch>
            <a:fillRect/>
          </a:stretch>
        </p:blipFill>
        <p:spPr bwMode="auto">
          <a:xfrm>
            <a:off x="2819400" y="22860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8" name="Group 26"/>
          <p:cNvGrpSpPr>
            <a:grpSpLocks/>
          </p:cNvGrpSpPr>
          <p:nvPr/>
        </p:nvGrpSpPr>
        <p:grpSpPr bwMode="auto">
          <a:xfrm rot="-5400000">
            <a:off x="7354093" y="5420087"/>
            <a:ext cx="303213" cy="152400"/>
            <a:chOff x="5791200" y="2514600"/>
            <a:chExt cx="303213" cy="152400"/>
          </a:xfrm>
        </p:grpSpPr>
        <p:pic>
          <p:nvPicPr>
            <p:cNvPr id="60452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53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0429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7162800" y="53340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0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3352800" y="23622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1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4876800" y="25146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2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6324600" y="25146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3" name="Picture 10"/>
          <p:cNvPicPr>
            <a:picLocks noChangeAspect="1" noChangeArrowheads="1"/>
          </p:cNvPicPr>
          <p:nvPr/>
        </p:nvPicPr>
        <p:blipFill>
          <a:blip r:embed="rId6" cstate="print"/>
          <a:srcRect l="40752" t="43750" r="46820" b="52083"/>
          <a:stretch>
            <a:fillRect/>
          </a:stretch>
        </p:blipFill>
        <p:spPr bwMode="auto">
          <a:xfrm>
            <a:off x="6934200" y="32004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4" name="Line 14"/>
          <p:cNvSpPr>
            <a:spLocks noChangeShapeType="1"/>
          </p:cNvSpPr>
          <p:nvPr/>
        </p:nvSpPr>
        <p:spPr bwMode="auto">
          <a:xfrm rot="-5400000">
            <a:off x="5181600" y="4343400"/>
            <a:ext cx="3962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5" name="Line 14"/>
          <p:cNvSpPr>
            <a:spLocks noChangeShapeType="1"/>
          </p:cNvSpPr>
          <p:nvPr/>
        </p:nvSpPr>
        <p:spPr bwMode="auto">
          <a:xfrm rot="16200000" flipV="1">
            <a:off x="4991100" y="342900"/>
            <a:ext cx="0" cy="43434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6" name="Line 14"/>
          <p:cNvSpPr>
            <a:spLocks noChangeShapeType="1"/>
          </p:cNvSpPr>
          <p:nvPr/>
        </p:nvSpPr>
        <p:spPr bwMode="auto">
          <a:xfrm rot="-5400000">
            <a:off x="6781800" y="2514600"/>
            <a:ext cx="4572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7" name="Rectangle 37"/>
          <p:cNvSpPr>
            <a:spLocks noChangeArrowheads="1"/>
          </p:cNvSpPr>
          <p:nvPr/>
        </p:nvSpPr>
        <p:spPr bwMode="auto">
          <a:xfrm rot="-5400000">
            <a:off x="2743200" y="4876800"/>
            <a:ext cx="1447800" cy="1905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60438" name="Line 22"/>
          <p:cNvSpPr>
            <a:spLocks noChangeShapeType="1"/>
          </p:cNvSpPr>
          <p:nvPr/>
        </p:nvSpPr>
        <p:spPr bwMode="auto">
          <a:xfrm flipV="1">
            <a:off x="8001000" y="990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 rot="10800000">
            <a:off x="7924800" y="9906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60440" name="Text Box 5"/>
          <p:cNvSpPr txBox="1">
            <a:spLocks noChangeArrowheads="1"/>
          </p:cNvSpPr>
          <p:nvPr/>
        </p:nvSpPr>
        <p:spPr bwMode="auto">
          <a:xfrm>
            <a:off x="1981200" y="5410200"/>
            <a:ext cx="4114800" cy="10618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/>
              <a:t>Chemical and Biological Engineering Chemistry Building (CBEC) – </a:t>
            </a:r>
          </a:p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Floor</a:t>
            </a:r>
          </a:p>
        </p:txBody>
      </p:sp>
      <p:sp>
        <p:nvSpPr>
          <p:cNvPr id="60441" name="Line 17"/>
          <p:cNvSpPr>
            <a:spLocks noChangeShapeType="1"/>
          </p:cNvSpPr>
          <p:nvPr/>
        </p:nvSpPr>
        <p:spPr bwMode="auto">
          <a:xfrm rot="-5400000" flipH="1" flipV="1">
            <a:off x="7239000" y="6400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42" name="Line 17"/>
          <p:cNvSpPr>
            <a:spLocks noChangeShapeType="1"/>
          </p:cNvSpPr>
          <p:nvPr/>
        </p:nvSpPr>
        <p:spPr bwMode="auto">
          <a:xfrm rot="16200000" flipH="1">
            <a:off x="7353300" y="21717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43" name="Line 17"/>
          <p:cNvSpPr>
            <a:spLocks noChangeShapeType="1"/>
          </p:cNvSpPr>
          <p:nvPr/>
        </p:nvSpPr>
        <p:spPr bwMode="auto">
          <a:xfrm rot="16200000" flipV="1">
            <a:off x="2628900" y="23241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44" name="Line 14"/>
          <p:cNvSpPr>
            <a:spLocks noChangeShapeType="1"/>
          </p:cNvSpPr>
          <p:nvPr/>
        </p:nvSpPr>
        <p:spPr bwMode="auto">
          <a:xfrm rot="16200000" flipV="1">
            <a:off x="7315200" y="61722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445" name="Picture 39"/>
          <p:cNvPicPr>
            <a:picLocks noChangeAspect="1" noChangeArrowheads="1"/>
          </p:cNvPicPr>
          <p:nvPr/>
        </p:nvPicPr>
        <p:blipFill>
          <a:blip r:embed="rId7" cstate="print"/>
          <a:srcRect l="14482" t="41330" r="75000" b="37862"/>
          <a:stretch>
            <a:fillRect/>
          </a:stretch>
        </p:blipFill>
        <p:spPr bwMode="auto">
          <a:xfrm>
            <a:off x="6781800" y="2209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6" name="Picture 48"/>
          <p:cNvPicPr>
            <a:picLocks noChangeAspect="1" noChangeArrowheads="1"/>
          </p:cNvPicPr>
          <p:nvPr/>
        </p:nvPicPr>
        <p:blipFill>
          <a:blip r:embed="rId8" cstate="print"/>
          <a:srcRect l="18750" t="34105" r="68750" b="29190"/>
          <a:stretch>
            <a:fillRect/>
          </a:stretch>
        </p:blipFill>
        <p:spPr bwMode="auto">
          <a:xfrm>
            <a:off x="67818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7" name="Picture 48"/>
          <p:cNvPicPr>
            <a:picLocks noChangeAspect="1" noChangeArrowheads="1"/>
          </p:cNvPicPr>
          <p:nvPr/>
        </p:nvPicPr>
        <p:blipFill>
          <a:blip r:embed="rId8" cstate="print"/>
          <a:srcRect l="18750" t="34105" r="68750" b="29190"/>
          <a:stretch>
            <a:fillRect/>
          </a:stretch>
        </p:blipFill>
        <p:spPr bwMode="auto">
          <a:xfrm>
            <a:off x="6324600" y="16002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8" name="AutoShape 99"/>
          <p:cNvSpPr>
            <a:spLocks noChangeArrowheads="1"/>
          </p:cNvSpPr>
          <p:nvPr/>
        </p:nvSpPr>
        <p:spPr bwMode="auto">
          <a:xfrm>
            <a:off x="4419600" y="25908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AutoShape 99"/>
          <p:cNvSpPr>
            <a:spLocks noChangeArrowheads="1"/>
          </p:cNvSpPr>
          <p:nvPr/>
        </p:nvSpPr>
        <p:spPr bwMode="auto">
          <a:xfrm>
            <a:off x="4800600" y="19050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AutoShape 99"/>
          <p:cNvSpPr>
            <a:spLocks noChangeArrowheads="1"/>
          </p:cNvSpPr>
          <p:nvPr/>
        </p:nvSpPr>
        <p:spPr bwMode="auto">
          <a:xfrm>
            <a:off x="5867400" y="29718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AutoShape 34"/>
          <p:cNvSpPr>
            <a:spLocks noChangeArrowheads="1"/>
          </p:cNvSpPr>
          <p:nvPr/>
        </p:nvSpPr>
        <p:spPr bwMode="auto">
          <a:xfrm>
            <a:off x="2133600" y="4038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51"/>
          <p:cNvSpPr txBox="1">
            <a:spLocks noChangeArrowheads="1"/>
          </p:cNvSpPr>
          <p:nvPr/>
        </p:nvSpPr>
        <p:spPr bwMode="auto">
          <a:xfrm>
            <a:off x="2209800" y="4038600"/>
            <a:ext cx="38862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  (Upwind in the event of a chemical incident.)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37160" y="960120"/>
            <a:ext cx="182880" cy="182880"/>
            <a:chOff x="8439912" y="3026664"/>
            <a:chExt cx="228600" cy="228600"/>
          </a:xfrm>
        </p:grpSpPr>
        <p:sp>
          <p:nvSpPr>
            <p:cNvPr id="54" name="Oval 9"/>
            <p:cNvSpPr>
              <a:spLocks noChangeArrowheads="1"/>
            </p:cNvSpPr>
            <p:nvPr/>
          </p:nvSpPr>
          <p:spPr bwMode="auto">
            <a:xfrm>
              <a:off x="8458200" y="3048000"/>
              <a:ext cx="192024" cy="192024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5" name="Oval 9"/>
            <p:cNvSpPr>
              <a:spLocks noChangeArrowheads="1"/>
            </p:cNvSpPr>
            <p:nvPr/>
          </p:nvSpPr>
          <p:spPr bwMode="auto">
            <a:xfrm>
              <a:off x="8439912" y="3026664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56" name="Oval 55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1" descr="Light downward diagonal"/>
          <p:cNvSpPr>
            <a:spLocks noChangeArrowheads="1"/>
          </p:cNvSpPr>
          <p:nvPr/>
        </p:nvSpPr>
        <p:spPr bwMode="auto">
          <a:xfrm>
            <a:off x="1981200" y="9144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52"/>
          <p:cNvSpPr txBox="1">
            <a:spLocks noChangeArrowheads="1"/>
          </p:cNvSpPr>
          <p:nvPr/>
        </p:nvSpPr>
        <p:spPr bwMode="auto">
          <a:xfrm>
            <a:off x="2057400" y="9144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BE0ED0-AEB5-47CA-9B4F-4536F1CE69BA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Darren </a:t>
            </a:r>
            <a:r>
              <a:rPr lang="en-US" sz="1000" dirty="0" err="1"/>
              <a:t>Schwede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Morgan Thomas-Abbott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Placer Hall – 6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543800" y="914400"/>
            <a:ext cx="396875" cy="366713"/>
            <a:chOff x="8077200" y="914400"/>
            <a:chExt cx="396875" cy="366713"/>
          </a:xfrm>
        </p:grpSpPr>
        <p:sp>
          <p:nvSpPr>
            <p:cNvPr id="16401" name="Line 22"/>
            <p:cNvSpPr>
              <a:spLocks noChangeShapeType="1"/>
            </p:cNvSpPr>
            <p:nvPr/>
          </p:nvSpPr>
          <p:spPr bwMode="auto">
            <a:xfrm flipV="1">
              <a:off x="8077200" y="990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8077200" y="9144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2634594"/>
            <a:ext cx="6911009" cy="2051706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7210425" y="36290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3857625" y="3629024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owchart: Summing Junction 30"/>
          <p:cNvSpPr>
            <a:spLocks noChangeArrowheads="1"/>
          </p:cNvSpPr>
          <p:nvPr/>
        </p:nvSpPr>
        <p:spPr bwMode="auto">
          <a:xfrm>
            <a:off x="8839200" y="3505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2362200" y="35814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8332787" y="3886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782AAC-14BC-F1CF-CAA7-EB63A81EF1FF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2610815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1 – 1</a:t>
            </a:r>
            <a:r>
              <a:rPr lang="en-US" sz="1900" baseline="30000"/>
              <a:t>st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38549" y="804862"/>
            <a:ext cx="3238500" cy="5514975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50545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lowchart: Summing Junction 30"/>
          <p:cNvSpPr>
            <a:spLocks noChangeArrowheads="1"/>
          </p:cNvSpPr>
          <p:nvPr/>
        </p:nvSpPr>
        <p:spPr bwMode="auto">
          <a:xfrm>
            <a:off x="6400800" y="3276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5" name="Rectangle 26" descr="Light downward diagonal"/>
          <p:cNvSpPr>
            <a:spLocks noChangeArrowheads="1"/>
          </p:cNvSpPr>
          <p:nvPr/>
        </p:nvSpPr>
        <p:spPr bwMode="auto">
          <a:xfrm flipV="1">
            <a:off x="4190999" y="3319386"/>
            <a:ext cx="1447801" cy="490614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248400" y="51054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311106" y="1889961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5791200" y="4006516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DF0FA9-8B8A-E327-2AE9-A6A6411D8BEE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451D368-722B-9A68-BDFF-B79C2AA07E6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D1218F-D249-47EA-21C3-BDF472A1BA87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4173418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1 – 2</a:t>
            </a:r>
            <a:r>
              <a:rPr lang="en-US" sz="1900" baseline="30000"/>
              <a:t>nd</a:t>
            </a:r>
            <a:r>
              <a:rPr lang="en-US" sz="1900"/>
              <a:t> through 6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4274" y="523818"/>
            <a:ext cx="3524251" cy="5981815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5534025" y="34766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6781800" y="3276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5943600" y="4038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A8509E-EDF2-44CD-59A5-2A0C0269FB53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4" name="Text Box 23">
              <a:extLst>
                <a:ext uri="{FF2B5EF4-FFF2-40B4-BE49-F238E27FC236}">
                  <a16:creationId xmlns:a16="http://schemas.microsoft.com/office/drawing/2014/main" id="{C85494A3-0681-1AD3-1667-63CA76310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7BE0922-EA81-ACCE-E3A4-A4111E9F5B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6BB7FC-7A44-2CA3-7850-FDFD045462F1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2217949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1 – 3rd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4274" y="523818"/>
            <a:ext cx="3524251" cy="5981815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5534025" y="34766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owchart: Summing Junction 30"/>
          <p:cNvSpPr>
            <a:spLocks noChangeArrowheads="1"/>
          </p:cNvSpPr>
          <p:nvPr/>
        </p:nvSpPr>
        <p:spPr bwMode="auto">
          <a:xfrm>
            <a:off x="6781800" y="3276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4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19800" y="4038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E4D10B-B10B-6A1C-97FA-9FE0CA3E6AD8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BF59844A-0926-6594-2F1F-A99AFDAD5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A790FB4-C641-B9B9-605D-CC70496AE1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65EF8C-4E18-8EEC-5D2E-22D98591D6FC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16203681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1 – 4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4274" y="523818"/>
            <a:ext cx="3524251" cy="5981815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5534025" y="34766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owchart: Summing Junction 30"/>
          <p:cNvSpPr>
            <a:spLocks noChangeArrowheads="1"/>
          </p:cNvSpPr>
          <p:nvPr/>
        </p:nvSpPr>
        <p:spPr bwMode="auto">
          <a:xfrm>
            <a:off x="6781800" y="3276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19800" y="4038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3D7360-5E65-CC30-A826-F156C25BB5D1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7FB4DDE4-2D13-2694-0C84-B202B52F2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5D06D6A-58A8-8E46-5976-6C84FC1041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76AB2B5-DDD8-EBA6-1CE4-C762C09DC002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1918222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1 – 5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4274" y="523818"/>
            <a:ext cx="3524251" cy="5981815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5534025" y="34766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owchart: Summing Junction 30"/>
          <p:cNvSpPr>
            <a:spLocks noChangeArrowheads="1"/>
          </p:cNvSpPr>
          <p:nvPr/>
        </p:nvSpPr>
        <p:spPr bwMode="auto">
          <a:xfrm>
            <a:off x="6781800" y="3276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19800" y="4038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EF1B03-8AC2-1D41-D827-E33013DA7F62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2DAD71A7-0E55-DFA0-0DA4-32C5C18B1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AA1E98C-2FC2-D7BF-6729-07A18713BB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372E37-33A4-420B-253F-96A1AC3E681A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3193139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1 – 6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4274" y="523818"/>
            <a:ext cx="3524251" cy="5981815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 rot="5400000">
            <a:off x="5534025" y="3476625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owchart: Summing Junction 30"/>
          <p:cNvSpPr>
            <a:spLocks noChangeArrowheads="1"/>
          </p:cNvSpPr>
          <p:nvPr/>
        </p:nvSpPr>
        <p:spPr bwMode="auto">
          <a:xfrm>
            <a:off x="6781800" y="32766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19800" y="40386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DC6F25-3BE8-E4AA-7B04-8BA22F8A7F00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CC785C5A-13EC-ECC3-5DAE-76411ABAE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CD8E1E9-717D-F9A3-C16F-78E10D435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5A8D14-0450-6DE4-9A60-1F49553747A6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461460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2 – 1</a:t>
            </a:r>
            <a:r>
              <a:rPr lang="en-US" sz="1900" baseline="30000"/>
              <a:t>st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09886" y="465766"/>
            <a:ext cx="3773558" cy="642011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181600" y="3352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6324600" y="37338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sp>
        <p:nvSpPr>
          <p:cNvPr id="16" name="Rectangle 26" descr="Light downward diagonal"/>
          <p:cNvSpPr>
            <a:spLocks noChangeArrowheads="1"/>
          </p:cNvSpPr>
          <p:nvPr/>
        </p:nvSpPr>
        <p:spPr bwMode="auto">
          <a:xfrm flipV="1">
            <a:off x="4095750" y="3422374"/>
            <a:ext cx="2228850" cy="490614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5943600" y="29718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B2690723-CD97-418F-AA6D-1082E15A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503987" y="5410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14A6CE8-2EA2-1149-38B6-3C3E154454DE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4" name="Text Box 23">
              <a:extLst>
                <a:ext uri="{FF2B5EF4-FFF2-40B4-BE49-F238E27FC236}">
                  <a16:creationId xmlns:a16="http://schemas.microsoft.com/office/drawing/2014/main" id="{9732CB88-72A5-1D05-A7D0-656862AEB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477D355-1528-ADC2-D27C-0EC930DD94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931F25-5619-4F9E-67F1-C11E72E463F5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24337096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2 –   2</a:t>
            </a:r>
            <a:r>
              <a:rPr lang="en-US" sz="1900" baseline="30000"/>
              <a:t>nd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3800" y="305422"/>
            <a:ext cx="3805200" cy="6400800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2578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lowchart: Summing Junction 30"/>
          <p:cNvSpPr>
            <a:spLocks noChangeArrowheads="1"/>
          </p:cNvSpPr>
          <p:nvPr/>
        </p:nvSpPr>
        <p:spPr bwMode="auto">
          <a:xfrm>
            <a:off x="6858000" y="35814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4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46787" y="2743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C0B9B04-230A-9C16-520C-A82568A632FC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4" name="Text Box 23">
              <a:extLst>
                <a:ext uri="{FF2B5EF4-FFF2-40B4-BE49-F238E27FC236}">
                  <a16:creationId xmlns:a16="http://schemas.microsoft.com/office/drawing/2014/main" id="{8C81435D-45E8-B205-882B-CFF890D43F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0E9C403-956B-727C-B852-C7ED5020E2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A38731-856E-9F6E-C86A-012C0473D4FE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38099094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2 – 3</a:t>
            </a:r>
            <a:r>
              <a:rPr lang="en-US" sz="1900" baseline="30000"/>
              <a:t>rd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3800" y="305422"/>
            <a:ext cx="3805200" cy="6400800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2578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lowchart: Summing Junction 30"/>
          <p:cNvSpPr>
            <a:spLocks noChangeArrowheads="1"/>
          </p:cNvSpPr>
          <p:nvPr/>
        </p:nvSpPr>
        <p:spPr bwMode="auto">
          <a:xfrm>
            <a:off x="6858000" y="35814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46787" y="2743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BBAB72-E44D-417D-EECF-E5988529AF28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2CD9FA5A-E702-BC11-B84B-E457D1733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7C6EE6F-36FE-2CF0-AC97-C4EEF2E74E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B199FA-7111-1714-A16B-23A9956EE2E6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357885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828800" y="5943600"/>
            <a:ext cx="731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Chemical/Biological Engineering and Chemistry South– 1</a:t>
            </a:r>
            <a:r>
              <a:rPr lang="en-US" baseline="30000"/>
              <a:t>ST</a:t>
            </a:r>
            <a:r>
              <a:rPr lang="en-US"/>
              <a:t>  FLOOR</a:t>
            </a:r>
          </a:p>
        </p:txBody>
      </p:sp>
      <p:sp>
        <p:nvSpPr>
          <p:cNvPr id="14350" name="Line 39"/>
          <p:cNvSpPr>
            <a:spLocks noChangeShapeType="1"/>
          </p:cNvSpPr>
          <p:nvPr/>
        </p:nvSpPr>
        <p:spPr bwMode="auto">
          <a:xfrm flipV="1">
            <a:off x="7620000" y="1524000"/>
            <a:ext cx="0" cy="1752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Line 41"/>
          <p:cNvSpPr>
            <a:spLocks noChangeShapeType="1"/>
          </p:cNvSpPr>
          <p:nvPr/>
        </p:nvSpPr>
        <p:spPr bwMode="auto">
          <a:xfrm flipV="1">
            <a:off x="8610600" y="15240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67" name="Picture 67"/>
          <p:cNvPicPr>
            <a:picLocks noChangeAspect="1" noChangeArrowheads="1"/>
          </p:cNvPicPr>
          <p:nvPr/>
        </p:nvPicPr>
        <p:blipFill>
          <a:blip r:embed="rId2" cstate="print"/>
          <a:srcRect l="18750" t="32948" r="68750" b="32658"/>
          <a:stretch>
            <a:fillRect/>
          </a:stretch>
        </p:blipFill>
        <p:spPr bwMode="auto">
          <a:xfrm>
            <a:off x="7086600" y="31242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8" name="Rectangle 69"/>
          <p:cNvSpPr>
            <a:spLocks noChangeArrowheads="1"/>
          </p:cNvSpPr>
          <p:nvPr/>
        </p:nvSpPr>
        <p:spPr bwMode="auto">
          <a:xfrm>
            <a:off x="1981200" y="990600"/>
            <a:ext cx="4038600" cy="762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9" name="Rectangle 70"/>
          <p:cNvSpPr>
            <a:spLocks noChangeArrowheads="1"/>
          </p:cNvSpPr>
          <p:nvPr/>
        </p:nvSpPr>
        <p:spPr bwMode="auto">
          <a:xfrm>
            <a:off x="4029075" y="1676400"/>
            <a:ext cx="2362200" cy="762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0" name="AutoShape 75"/>
          <p:cNvSpPr>
            <a:spLocks noChangeArrowheads="1"/>
          </p:cNvSpPr>
          <p:nvPr/>
        </p:nvSpPr>
        <p:spPr bwMode="auto">
          <a:xfrm>
            <a:off x="1981200" y="5105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6" name="Rectangle 86" descr="Light downward diagonal"/>
          <p:cNvSpPr>
            <a:spLocks noChangeArrowheads="1"/>
          </p:cNvSpPr>
          <p:nvPr/>
        </p:nvSpPr>
        <p:spPr bwMode="auto">
          <a:xfrm>
            <a:off x="7239000" y="3048000"/>
            <a:ext cx="304800" cy="304800"/>
          </a:xfrm>
          <a:prstGeom prst="rect">
            <a:avLst/>
          </a:prstGeom>
          <a:pattFill prst="ltDnDiag">
            <a:fgClr>
              <a:schemeClr val="bg2">
                <a:alpha val="23921"/>
              </a:schemeClr>
            </a:fgClr>
            <a:bgClr>
              <a:schemeClr val="bg1">
                <a:alpha val="23921"/>
              </a:schemeClr>
            </a:bgClr>
          </a:pattFill>
          <a:ln w="15875" cap="rnd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8" name="Rectangle 70"/>
          <p:cNvSpPr>
            <a:spLocks noChangeArrowheads="1"/>
          </p:cNvSpPr>
          <p:nvPr/>
        </p:nvSpPr>
        <p:spPr bwMode="auto">
          <a:xfrm>
            <a:off x="6391275" y="1066800"/>
            <a:ext cx="2590800" cy="2209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9" name="Rectangle 70"/>
          <p:cNvSpPr>
            <a:spLocks noChangeArrowheads="1"/>
          </p:cNvSpPr>
          <p:nvPr/>
        </p:nvSpPr>
        <p:spPr bwMode="auto">
          <a:xfrm>
            <a:off x="5410200" y="1714500"/>
            <a:ext cx="1371600" cy="1447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55" name="Text Box 51"/>
          <p:cNvSpPr txBox="1">
            <a:spLocks noChangeArrowheads="1"/>
          </p:cNvSpPr>
          <p:nvPr/>
        </p:nvSpPr>
        <p:spPr bwMode="auto">
          <a:xfrm>
            <a:off x="2133600" y="5105400"/>
            <a:ext cx="29718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  (Upwind in the event of a chemical incident.)</a:t>
            </a:r>
          </a:p>
        </p:txBody>
      </p:sp>
      <p:sp>
        <p:nvSpPr>
          <p:cNvPr id="14387" name="Rectangle 72"/>
          <p:cNvSpPr>
            <a:spLocks noChangeArrowheads="1"/>
          </p:cNvSpPr>
          <p:nvPr/>
        </p:nvSpPr>
        <p:spPr bwMode="auto">
          <a:xfrm>
            <a:off x="6553200" y="762000"/>
            <a:ext cx="2286000" cy="3698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696200" y="1143000"/>
            <a:ext cx="396875" cy="366713"/>
            <a:chOff x="8153400" y="457200"/>
            <a:chExt cx="396875" cy="366713"/>
          </a:xfrm>
        </p:grpSpPr>
        <p:sp>
          <p:nvSpPr>
            <p:cNvPr id="14364" name="Line 64"/>
            <p:cNvSpPr>
              <a:spLocks noChangeShapeType="1"/>
            </p:cNvSpPr>
            <p:nvPr/>
          </p:nvSpPr>
          <p:spPr bwMode="auto">
            <a:xfrm flipV="1">
              <a:off x="8153400" y="5334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Text Box 65"/>
            <p:cNvSpPr txBox="1">
              <a:spLocks noChangeArrowheads="1"/>
            </p:cNvSpPr>
            <p:nvPr/>
          </p:nvSpPr>
          <p:spPr bwMode="auto">
            <a:xfrm>
              <a:off x="8153400" y="4572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58" name="Oval 5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AutoShape 2" descr="https://mail-attachment.googleusercontent.com/attachment/u/0/?ui=2&amp;ik=bdaf8acae5&amp;view=att&amp;th=13f1f55a705c6ab9&amp;attid=0.2&amp;disp=inline&amp;safe=1&amp;zw&amp;saduie=AG9B_P_-HeOewI85cokJQrSHsGP2&amp;sadet=1370620398506&amp;sads=TEFt7AxccuqNr0aoUZdnXLgRwD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-attachment.googleusercontent.com/attachment/u/0/?ui=2&amp;ik=bdaf8acae5&amp;view=att&amp;th=13f1f55a705c6ab9&amp;attid=0.2&amp;disp=inline&amp;safe=1&amp;zw&amp;saduie=AG9B_P_-HeOewI85cokJQrSHsGP2&amp;sadet=1370620398506&amp;sads=TEFt7AxccuqNr0aoUZdnXLgRwD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714500"/>
            <a:ext cx="5800725" cy="2933700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4" cstate="print"/>
          <a:srcRect l="40752" t="43750" r="46820" b="52083"/>
          <a:stretch>
            <a:fillRect/>
          </a:stretch>
        </p:blipFill>
        <p:spPr bwMode="auto">
          <a:xfrm>
            <a:off x="4343400" y="36576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/>
          <a:srcRect l="40752" t="43750" r="46820" b="52083"/>
          <a:stretch>
            <a:fillRect/>
          </a:stretch>
        </p:blipFill>
        <p:spPr bwMode="auto">
          <a:xfrm>
            <a:off x="6540983" y="35814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 cstate="print"/>
          <a:srcRect l="57143" t="81250" r="35907" b="12500"/>
          <a:stretch>
            <a:fillRect/>
          </a:stretch>
        </p:blipFill>
        <p:spPr bwMode="auto">
          <a:xfrm>
            <a:off x="4114800" y="31242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5" cstate="print"/>
          <a:srcRect l="57143" t="81250" r="35907" b="12500"/>
          <a:stretch>
            <a:fillRect/>
          </a:stretch>
        </p:blipFill>
        <p:spPr bwMode="auto">
          <a:xfrm>
            <a:off x="7670800" y="3657600"/>
            <a:ext cx="10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3"/>
          <p:cNvGrpSpPr>
            <a:grpSpLocks/>
          </p:cNvGrpSpPr>
          <p:nvPr/>
        </p:nvGrpSpPr>
        <p:grpSpPr bwMode="auto">
          <a:xfrm rot="-5400000">
            <a:off x="4602093" y="3809207"/>
            <a:ext cx="303213" cy="152400"/>
            <a:chOff x="5791200" y="2514600"/>
            <a:chExt cx="303213" cy="152400"/>
          </a:xfrm>
        </p:grpSpPr>
        <p:pic>
          <p:nvPicPr>
            <p:cNvPr id="26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23"/>
          <p:cNvGrpSpPr>
            <a:grpSpLocks/>
          </p:cNvGrpSpPr>
          <p:nvPr/>
        </p:nvGrpSpPr>
        <p:grpSpPr bwMode="auto">
          <a:xfrm rot="-5400000">
            <a:off x="6101557" y="3809207"/>
            <a:ext cx="303213" cy="152400"/>
            <a:chOff x="5791200" y="2514600"/>
            <a:chExt cx="303213" cy="152400"/>
          </a:xfrm>
        </p:grpSpPr>
        <p:pic>
          <p:nvPicPr>
            <p:cNvPr id="29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23"/>
          <p:cNvGrpSpPr>
            <a:grpSpLocks/>
          </p:cNvGrpSpPr>
          <p:nvPr/>
        </p:nvGrpSpPr>
        <p:grpSpPr bwMode="auto">
          <a:xfrm rot="-5400000">
            <a:off x="4953794" y="3809207"/>
            <a:ext cx="303213" cy="152400"/>
            <a:chOff x="5791200" y="2514600"/>
            <a:chExt cx="303213" cy="152400"/>
          </a:xfrm>
        </p:grpSpPr>
        <p:pic>
          <p:nvPicPr>
            <p:cNvPr id="32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AutoShape 99"/>
          <p:cNvSpPr>
            <a:spLocks noChangeArrowheads="1"/>
          </p:cNvSpPr>
          <p:nvPr/>
        </p:nvSpPr>
        <p:spPr bwMode="auto">
          <a:xfrm>
            <a:off x="4038600" y="4343400"/>
            <a:ext cx="152400" cy="152400"/>
          </a:xfrm>
          <a:prstGeom prst="ca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26" descr="Light downward diagonal"/>
          <p:cNvSpPr>
            <a:spLocks noChangeArrowheads="1"/>
          </p:cNvSpPr>
          <p:nvPr/>
        </p:nvSpPr>
        <p:spPr bwMode="auto">
          <a:xfrm>
            <a:off x="3276600" y="3557586"/>
            <a:ext cx="4191000" cy="100013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6" name="Picture 26"/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7758664" y="35433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6"/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2770187" y="3884614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1E7A988-6B7F-42AA-B532-2548AB2D8EC5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Darren </a:t>
            </a:r>
            <a:r>
              <a:rPr lang="en-US" sz="1000" dirty="0" err="1"/>
              <a:t>Schwede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Morgan Thomas-Abbott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2 – 4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3800" y="305422"/>
            <a:ext cx="3805200" cy="6400800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2578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lowchart: Summing Junction 30"/>
          <p:cNvSpPr>
            <a:spLocks noChangeArrowheads="1"/>
          </p:cNvSpPr>
          <p:nvPr/>
        </p:nvSpPr>
        <p:spPr bwMode="auto">
          <a:xfrm>
            <a:off x="6858000" y="35814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46787" y="2743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C914EB-A35E-4602-BA2E-8C4F39FE7149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98482F84-F252-C16F-64E6-E51D4C19D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D3109CC-E9AF-7F6C-22C8-11DF06649E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0164C5-73C4-1DFB-ECA1-194DE081E749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37988102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2 – 5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3800" y="305422"/>
            <a:ext cx="3805200" cy="6400800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2578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6858000" y="35814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46787" y="2743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1F7555-F93A-349A-65E8-E5F8D4A9B0C6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EE48104D-959B-5C33-64D5-A3B930192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4968CC5-97EA-7232-78B2-4E1719F8D0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F85775-FBF7-C257-C0BE-31D19E86FDA6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41761332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 sz="1900"/>
              <a:t>Rocker Square 2 – 6</a:t>
            </a:r>
            <a:r>
              <a:rPr lang="en-US" sz="1900" baseline="30000"/>
              <a:t>th</a:t>
            </a:r>
            <a:r>
              <a:rPr lang="en-US" sz="1900"/>
              <a:t> Floor</a:t>
            </a: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2209800" y="1752600"/>
            <a:ext cx="40386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3886200" y="2133600"/>
            <a:ext cx="27432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3800" y="305422"/>
            <a:ext cx="3805200" cy="6400800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52083" t="40752" r="43750" b="46820"/>
          <a:stretch>
            <a:fillRect/>
          </a:stretch>
        </p:blipFill>
        <p:spPr bwMode="auto">
          <a:xfrm>
            <a:off x="52578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Summing Junction 30"/>
          <p:cNvSpPr>
            <a:spLocks noChangeArrowheads="1"/>
          </p:cNvSpPr>
          <p:nvPr/>
        </p:nvSpPr>
        <p:spPr bwMode="auto">
          <a:xfrm>
            <a:off x="6858000" y="35814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 cstate="print"/>
          <a:srcRect l="14482" t="41330" r="75000" b="37862"/>
          <a:stretch>
            <a:fillRect/>
          </a:stretch>
        </p:blipFill>
        <p:spPr bwMode="auto">
          <a:xfrm>
            <a:off x="6046787" y="274320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3A0ECC-D9D7-F013-F7E8-1FA94AC72486}"/>
              </a:ext>
            </a:extLst>
          </p:cNvPr>
          <p:cNvGrpSpPr/>
          <p:nvPr/>
        </p:nvGrpSpPr>
        <p:grpSpPr>
          <a:xfrm>
            <a:off x="7618412" y="1127918"/>
            <a:ext cx="396875" cy="366713"/>
            <a:chOff x="7618412" y="1127918"/>
            <a:chExt cx="396875" cy="366713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634EF74D-F747-5911-1AA7-29C41FB09E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2" y="1127918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383DA24-7876-985E-315F-DEFE363B02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9525" y="1479550"/>
              <a:ext cx="385762" cy="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2D1AF7-111A-6DD4-8DE0-FEBC54C3B3F4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/>
              <a:t>Katie Wahls</a:t>
            </a:r>
          </a:p>
          <a:p>
            <a:pPr>
              <a:spcBef>
                <a:spcPts val="0"/>
              </a:spcBef>
            </a:pPr>
            <a:r>
              <a:rPr lang="en-US" sz="1000"/>
              <a:t>Bryce Nussbaum</a:t>
            </a:r>
          </a:p>
        </p:txBody>
      </p:sp>
    </p:spTree>
    <p:extLst>
      <p:ext uri="{BB962C8B-B14F-4D97-AF65-F5344CB8AC3E}">
        <p14:creationId xmlns:p14="http://schemas.microsoft.com/office/powerpoint/2010/main" val="25343151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Surbeck Center – Lower Level</a:t>
            </a:r>
          </a:p>
        </p:txBody>
      </p:sp>
      <p:pic>
        <p:nvPicPr>
          <p:cNvPr id="49185" name="Picture 44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5943600" y="3505200"/>
            <a:ext cx="762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87" name="Picture 101"/>
          <p:cNvPicPr>
            <a:picLocks noChangeAspect="1" noChangeArrowheads="1"/>
          </p:cNvPicPr>
          <p:nvPr/>
        </p:nvPicPr>
        <p:blipFill>
          <a:blip r:embed="rId4" cstate="print"/>
          <a:srcRect l="18750" t="34105" r="68750" b="29190"/>
          <a:stretch>
            <a:fillRect/>
          </a:stretch>
        </p:blipFill>
        <p:spPr bwMode="auto">
          <a:xfrm>
            <a:off x="6172200" y="3505200"/>
            <a:ext cx="762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88" name="Picture 21"/>
          <p:cNvPicPr>
            <a:picLocks noChangeAspect="1" noChangeArrowheads="1"/>
          </p:cNvPicPr>
          <p:nvPr/>
        </p:nvPicPr>
        <p:blipFill>
          <a:blip r:embed="rId5" cstate="print"/>
          <a:srcRect l="18750" t="32948" r="68750" b="32658"/>
          <a:stretch>
            <a:fillRect/>
          </a:stretch>
        </p:blipFill>
        <p:spPr bwMode="auto">
          <a:xfrm>
            <a:off x="5867400" y="3505200"/>
            <a:ext cx="762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03" name="Picture 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96800" y="15170150"/>
            <a:ext cx="35442525" cy="22534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9209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10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 is located in the March/Dake Plaza.</a:t>
            </a:r>
          </a:p>
        </p:txBody>
      </p:sp>
      <p:sp>
        <p:nvSpPr>
          <p:cNvPr id="49213" name="Line 8"/>
          <p:cNvSpPr>
            <a:spLocks noChangeShapeType="1"/>
          </p:cNvSpPr>
          <p:nvPr/>
        </p:nvSpPr>
        <p:spPr bwMode="auto">
          <a:xfrm flipV="1">
            <a:off x="8305799" y="1217080"/>
            <a:ext cx="304799" cy="212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214" name="Text Box 9"/>
          <p:cNvSpPr txBox="1">
            <a:spLocks noChangeArrowheads="1"/>
          </p:cNvSpPr>
          <p:nvPr/>
        </p:nvSpPr>
        <p:spPr bwMode="auto">
          <a:xfrm flipH="1">
            <a:off x="7924800" y="99060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AC6B1B-BB0A-4EFE-8F07-7379DA02E21F}"/>
              </a:ext>
            </a:extLst>
          </p:cNvPr>
          <p:cNvGrpSpPr/>
          <p:nvPr/>
        </p:nvGrpSpPr>
        <p:grpSpPr>
          <a:xfrm>
            <a:off x="1905000" y="1691231"/>
            <a:ext cx="7160799" cy="4099969"/>
            <a:chOff x="9213243" y="1607615"/>
            <a:chExt cx="7160799" cy="40999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09DA57-980A-475E-8761-08559484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13243" y="1607615"/>
              <a:ext cx="7160799" cy="4099969"/>
            </a:xfrm>
            <a:prstGeom prst="rect">
              <a:avLst/>
            </a:prstGeom>
          </p:spPr>
        </p:pic>
        <p:sp>
          <p:nvSpPr>
            <p:cNvPr id="49156" name="Line 13"/>
            <p:cNvSpPr>
              <a:spLocks noChangeShapeType="1"/>
            </p:cNvSpPr>
            <p:nvPr/>
          </p:nvSpPr>
          <p:spPr bwMode="auto">
            <a:xfrm>
              <a:off x="12888303" y="4991100"/>
              <a:ext cx="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" name="Line 14"/>
            <p:cNvSpPr>
              <a:spLocks noChangeShapeType="1"/>
            </p:cNvSpPr>
            <p:nvPr/>
          </p:nvSpPr>
          <p:spPr bwMode="auto">
            <a:xfrm>
              <a:off x="16074886" y="3342198"/>
              <a:ext cx="228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" name="Line 56"/>
            <p:cNvSpPr>
              <a:spLocks noChangeShapeType="1"/>
            </p:cNvSpPr>
            <p:nvPr/>
          </p:nvSpPr>
          <p:spPr bwMode="auto">
            <a:xfrm flipV="1">
              <a:off x="11161293" y="1849344"/>
              <a:ext cx="381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" name="Line 62"/>
            <p:cNvSpPr>
              <a:spLocks noChangeShapeType="1"/>
            </p:cNvSpPr>
            <p:nvPr/>
          </p:nvSpPr>
          <p:spPr bwMode="auto">
            <a:xfrm>
              <a:off x="15392400" y="3339023"/>
              <a:ext cx="723900" cy="3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" name="Line 64"/>
            <p:cNvSpPr>
              <a:spLocks noChangeShapeType="1"/>
            </p:cNvSpPr>
            <p:nvPr/>
          </p:nvSpPr>
          <p:spPr bwMode="auto">
            <a:xfrm flipV="1">
              <a:off x="12495443" y="3431828"/>
              <a:ext cx="0" cy="15211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65"/>
            <p:cNvSpPr>
              <a:spLocks noChangeShapeType="1"/>
            </p:cNvSpPr>
            <p:nvPr/>
          </p:nvSpPr>
          <p:spPr bwMode="auto">
            <a:xfrm flipV="1">
              <a:off x="11734800" y="4305300"/>
              <a:ext cx="762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Line 76"/>
            <p:cNvSpPr>
              <a:spLocks noChangeShapeType="1"/>
            </p:cNvSpPr>
            <p:nvPr/>
          </p:nvSpPr>
          <p:spPr bwMode="auto">
            <a:xfrm flipH="1" flipV="1">
              <a:off x="13399603" y="2432237"/>
              <a:ext cx="2661089" cy="3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Line 78"/>
            <p:cNvSpPr>
              <a:spLocks noChangeShapeType="1"/>
            </p:cNvSpPr>
            <p:nvPr/>
          </p:nvSpPr>
          <p:spPr bwMode="auto">
            <a:xfrm flipH="1" flipV="1">
              <a:off x="15392400" y="3352800"/>
              <a:ext cx="0" cy="1647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79"/>
            <p:cNvSpPr>
              <a:spLocks noChangeShapeType="1"/>
            </p:cNvSpPr>
            <p:nvPr/>
          </p:nvSpPr>
          <p:spPr bwMode="auto">
            <a:xfrm>
              <a:off x="15392400" y="4991100"/>
              <a:ext cx="0" cy="381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82"/>
            <p:cNvSpPr>
              <a:spLocks noChangeShapeType="1"/>
            </p:cNvSpPr>
            <p:nvPr/>
          </p:nvSpPr>
          <p:spPr bwMode="auto">
            <a:xfrm>
              <a:off x="11295668" y="3629025"/>
              <a:ext cx="453348" cy="688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83"/>
            <p:cNvSpPr>
              <a:spLocks noChangeShapeType="1"/>
            </p:cNvSpPr>
            <p:nvPr/>
          </p:nvSpPr>
          <p:spPr bwMode="auto">
            <a:xfrm flipV="1">
              <a:off x="13257443" y="2593629"/>
              <a:ext cx="0" cy="838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95"/>
            <p:cNvSpPr>
              <a:spLocks noChangeShapeType="1"/>
            </p:cNvSpPr>
            <p:nvPr/>
          </p:nvSpPr>
          <p:spPr bwMode="auto">
            <a:xfrm flipV="1">
              <a:off x="12495443" y="3431829"/>
              <a:ext cx="762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Line 96"/>
            <p:cNvSpPr>
              <a:spLocks noChangeShapeType="1"/>
            </p:cNvSpPr>
            <p:nvPr/>
          </p:nvSpPr>
          <p:spPr bwMode="auto">
            <a:xfrm flipH="1" flipV="1">
              <a:off x="11161293" y="1998570"/>
              <a:ext cx="132710" cy="408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2" name="Line 100"/>
            <p:cNvSpPr>
              <a:spLocks noChangeShapeType="1"/>
            </p:cNvSpPr>
            <p:nvPr/>
          </p:nvSpPr>
          <p:spPr bwMode="auto">
            <a:xfrm flipV="1">
              <a:off x="13269303" y="4648200"/>
              <a:ext cx="12086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4" name="Rectangle 105" descr="Light downward diagonal"/>
            <p:cNvSpPr>
              <a:spLocks noChangeArrowheads="1"/>
            </p:cNvSpPr>
            <p:nvPr/>
          </p:nvSpPr>
          <p:spPr bwMode="auto">
            <a:xfrm>
              <a:off x="9972923" y="1949450"/>
              <a:ext cx="2667000" cy="1828800"/>
            </a:xfrm>
            <a:prstGeom prst="rect">
              <a:avLst/>
            </a:prstGeom>
            <a:pattFill prst="pct70">
              <a:fgClr>
                <a:srgbClr val="C00000">
                  <a:alpha val="23921"/>
                </a:srgbClr>
              </a:fgClr>
              <a:bgClr>
                <a:schemeClr val="bg1">
                  <a:alpha val="23921"/>
                </a:schemeClr>
              </a:bgClr>
            </a:pattFill>
            <a:ln w="1587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5" name="Rectangle 106" descr="Light downward diagonal"/>
            <p:cNvSpPr>
              <a:spLocks noChangeArrowheads="1"/>
            </p:cNvSpPr>
            <p:nvPr/>
          </p:nvSpPr>
          <p:spPr bwMode="auto">
            <a:xfrm>
              <a:off x="9973930" y="3778250"/>
              <a:ext cx="1638300" cy="1289050"/>
            </a:xfrm>
            <a:prstGeom prst="rect">
              <a:avLst/>
            </a:prstGeom>
            <a:pattFill prst="pct70">
              <a:fgClr>
                <a:srgbClr val="C00000">
                  <a:alpha val="23921"/>
                </a:srgbClr>
              </a:fgClr>
              <a:bgClr>
                <a:schemeClr val="bg1">
                  <a:alpha val="23921"/>
                </a:schemeClr>
              </a:bgClr>
            </a:pattFill>
            <a:ln w="1587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Line 100"/>
            <p:cNvSpPr>
              <a:spLocks noChangeShapeType="1"/>
            </p:cNvSpPr>
            <p:nvPr/>
          </p:nvSpPr>
          <p:spPr bwMode="auto">
            <a:xfrm flipV="1">
              <a:off x="13256479" y="2432237"/>
              <a:ext cx="172533" cy="171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7" name="Line 14"/>
            <p:cNvSpPr>
              <a:spLocks noChangeShapeType="1"/>
            </p:cNvSpPr>
            <p:nvPr/>
          </p:nvSpPr>
          <p:spPr bwMode="auto">
            <a:xfrm>
              <a:off x="16060692" y="2435412"/>
              <a:ext cx="228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8" name="Line 100"/>
            <p:cNvSpPr>
              <a:spLocks noChangeShapeType="1"/>
            </p:cNvSpPr>
            <p:nvPr/>
          </p:nvSpPr>
          <p:spPr bwMode="auto">
            <a:xfrm flipV="1">
              <a:off x="14478000" y="4419600"/>
              <a:ext cx="444445" cy="222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9" name="Line 100"/>
            <p:cNvSpPr>
              <a:spLocks noChangeShapeType="1"/>
            </p:cNvSpPr>
            <p:nvPr/>
          </p:nvSpPr>
          <p:spPr bwMode="auto">
            <a:xfrm>
              <a:off x="14935200" y="4419600"/>
              <a:ext cx="457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65"/>
            <p:cNvSpPr>
              <a:spLocks noChangeShapeType="1"/>
            </p:cNvSpPr>
            <p:nvPr/>
          </p:nvSpPr>
          <p:spPr bwMode="auto">
            <a:xfrm>
              <a:off x="12484849" y="4991097"/>
              <a:ext cx="7844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Line 64"/>
            <p:cNvSpPr>
              <a:spLocks noChangeShapeType="1"/>
            </p:cNvSpPr>
            <p:nvPr/>
          </p:nvSpPr>
          <p:spPr bwMode="auto">
            <a:xfrm flipV="1">
              <a:off x="13269303" y="4648200"/>
              <a:ext cx="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2" name="Line 13"/>
            <p:cNvSpPr>
              <a:spLocks noChangeShapeType="1"/>
            </p:cNvSpPr>
            <p:nvPr/>
          </p:nvSpPr>
          <p:spPr bwMode="auto">
            <a:xfrm>
              <a:off x="13193103" y="4991100"/>
              <a:ext cx="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9183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 l="18750" t="32948" r="68750" b="32658"/>
            <a:stretch>
              <a:fillRect/>
            </a:stretch>
          </p:blipFill>
          <p:spPr bwMode="auto">
            <a:xfrm>
              <a:off x="12099207" y="3048000"/>
              <a:ext cx="9366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84" name="Picture 44"/>
            <p:cNvPicPr>
              <a:picLocks noChangeAspect="1" noChangeArrowheads="1"/>
            </p:cNvPicPr>
            <p:nvPr/>
          </p:nvPicPr>
          <p:blipFill>
            <a:blip r:embed="rId3" cstate="print"/>
            <a:srcRect l="14482" t="41330" r="75000" b="37862"/>
            <a:stretch>
              <a:fillRect/>
            </a:stretch>
          </p:blipFill>
          <p:spPr bwMode="auto">
            <a:xfrm>
              <a:off x="12115800" y="3405187"/>
              <a:ext cx="76200" cy="9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86" name="Picture 44"/>
            <p:cNvPicPr>
              <a:picLocks noChangeAspect="1" noChangeArrowheads="1"/>
            </p:cNvPicPr>
            <p:nvPr/>
          </p:nvPicPr>
          <p:blipFill>
            <a:blip r:embed="rId3" cstate="print"/>
            <a:srcRect l="14482" t="41330" r="75000" b="37862"/>
            <a:stretch>
              <a:fillRect/>
            </a:stretch>
          </p:blipFill>
          <p:spPr bwMode="auto">
            <a:xfrm>
              <a:off x="13209098" y="3616325"/>
              <a:ext cx="76200" cy="9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89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0428702" y="3629025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0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4478000" y="2590800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1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5087600" y="2692400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2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3735050" y="3502025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3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2717442" y="477520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4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3056698" y="477520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5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5316200" y="490220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6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5478871" y="284480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7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5697200" y="233680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8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3868400" y="3324253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99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3487400" y="278130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00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1201400" y="184785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01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0409237" y="3844925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02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1723688" y="3730625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04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5697200" y="3400425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205" name="AutoShape 30"/>
            <p:cNvSpPr>
              <a:spLocks noChangeArrowheads="1"/>
            </p:cNvSpPr>
            <p:nvPr/>
          </p:nvSpPr>
          <p:spPr bwMode="auto">
            <a:xfrm>
              <a:off x="10789257" y="2456401"/>
              <a:ext cx="152400" cy="152400"/>
            </a:xfrm>
            <a:prstGeom prst="diamond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9206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0500113" y="2996841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07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 l="12500" t="57143" r="81250" b="35907"/>
            <a:stretch>
              <a:fillRect/>
            </a:stretch>
          </p:blipFill>
          <p:spPr bwMode="auto">
            <a:xfrm>
              <a:off x="10633463" y="2946400"/>
              <a:ext cx="152400" cy="10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9208" name="Group 45"/>
            <p:cNvGrpSpPr>
              <a:grpSpLocks/>
            </p:cNvGrpSpPr>
            <p:nvPr/>
          </p:nvGrpSpPr>
          <p:grpSpPr bwMode="auto">
            <a:xfrm>
              <a:off x="11542293" y="4772770"/>
              <a:ext cx="381000" cy="152400"/>
              <a:chOff x="2016" y="1200"/>
              <a:chExt cx="240" cy="96"/>
            </a:xfrm>
          </p:grpSpPr>
          <p:sp>
            <p:nvSpPr>
              <p:cNvPr id="49217" name="Rectangle 44"/>
              <p:cNvSpPr>
                <a:spLocks noChangeArrowheads="1"/>
              </p:cNvSpPr>
              <p:nvPr/>
            </p:nvSpPr>
            <p:spPr bwMode="auto">
              <a:xfrm>
                <a:off x="2064" y="1200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8" name="Text Box 28"/>
              <p:cNvSpPr txBox="1">
                <a:spLocks noChangeArrowheads="1"/>
              </p:cNvSpPr>
              <p:nvPr/>
            </p:nvSpPr>
            <p:spPr bwMode="auto">
              <a:xfrm>
                <a:off x="2016" y="1200"/>
                <a:ext cx="24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2" tIns="45716" rIns="91432" bIns="45716">
                <a:spAutoFit/>
              </a:bodyPr>
              <a:lstStyle/>
              <a:p>
                <a:pPr algn="l"/>
                <a:r>
                  <a:rPr lang="en-US" sz="400">
                    <a:solidFill>
                      <a:schemeClr val="bg1"/>
                    </a:solidFill>
                  </a:rPr>
                  <a:t>FACP</a:t>
                </a:r>
              </a:p>
            </p:txBody>
          </p:sp>
        </p:grpSp>
        <p:pic>
          <p:nvPicPr>
            <p:cNvPr id="49211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9875838" y="4305300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12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1723688" y="4556208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15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3258800" y="4838700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16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52083" t="40752" r="43750" b="46820"/>
            <a:stretch>
              <a:fillRect/>
            </a:stretch>
          </p:blipFill>
          <p:spPr bwMode="auto">
            <a:xfrm>
              <a:off x="12363450" y="2603500"/>
              <a:ext cx="1333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71" name="Line 98"/>
            <p:cNvSpPr>
              <a:spLocks noChangeShapeType="1"/>
            </p:cNvSpPr>
            <p:nvPr/>
          </p:nvSpPr>
          <p:spPr bwMode="auto">
            <a:xfrm flipV="1">
              <a:off x="11294003" y="2352394"/>
              <a:ext cx="3021" cy="12623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66"/>
            <p:cNvSpPr>
              <a:spLocks noChangeShapeType="1"/>
            </p:cNvSpPr>
            <p:nvPr/>
          </p:nvSpPr>
          <p:spPr bwMode="auto">
            <a:xfrm flipH="1">
              <a:off x="11161293" y="1847850"/>
              <a:ext cx="0" cy="150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00918" y="3567112"/>
              <a:ext cx="396875" cy="2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173" name="Picture 101"/>
            <p:cNvPicPr>
              <a:picLocks noChangeAspect="1" noChangeArrowheads="1"/>
            </p:cNvPicPr>
            <p:nvPr/>
          </p:nvPicPr>
          <p:blipFill>
            <a:blip r:embed="rId4" cstate="print"/>
            <a:srcRect l="18750" t="34105" r="68750" b="29190"/>
            <a:stretch>
              <a:fillRect/>
            </a:stretch>
          </p:blipFill>
          <p:spPr bwMode="auto">
            <a:xfrm>
              <a:off x="12505628" y="3118899"/>
              <a:ext cx="76200" cy="133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39"/>
            <p:cNvPicPr>
              <a:picLocks noChangeAspect="1" noChangeArrowheads="1"/>
            </p:cNvPicPr>
            <p:nvPr/>
          </p:nvPicPr>
          <p:blipFill>
            <a:blip r:embed="rId12" cstate="print"/>
            <a:srcRect l="14482" t="41330" r="75000" b="37862"/>
            <a:stretch>
              <a:fillRect/>
            </a:stretch>
          </p:blipFill>
          <p:spPr bwMode="auto">
            <a:xfrm>
              <a:off x="12876443" y="4914900"/>
              <a:ext cx="12541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B483D88-EE7C-4D54-9DEF-0F3B216EE175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Stephanie Lindsley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Cory Headley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Duff Holcomb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AC644-8ABA-4FB4-A055-845E2257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41" y="1919672"/>
            <a:ext cx="5677806" cy="4100128"/>
          </a:xfrm>
          <a:prstGeom prst="rect">
            <a:avLst/>
          </a:prstGeom>
        </p:spPr>
      </p:pic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Surbeck Center – Main Level</a:t>
            </a: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8305799" y="1219200"/>
            <a:ext cx="30479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 flipH="1">
            <a:off x="7924800" y="99060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 flipV="1">
            <a:off x="5486400" y="28956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2" name="Line 13"/>
          <p:cNvSpPr>
            <a:spLocks noChangeShapeType="1"/>
          </p:cNvSpPr>
          <p:nvPr/>
        </p:nvSpPr>
        <p:spPr bwMode="auto">
          <a:xfrm flipV="1">
            <a:off x="4876800" y="2590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3" name="Line 14"/>
          <p:cNvSpPr>
            <a:spLocks noChangeShapeType="1"/>
          </p:cNvSpPr>
          <p:nvPr/>
        </p:nvSpPr>
        <p:spPr bwMode="auto">
          <a:xfrm flipV="1">
            <a:off x="4038600" y="26670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" name="Line 15"/>
          <p:cNvSpPr>
            <a:spLocks noChangeShapeType="1"/>
          </p:cNvSpPr>
          <p:nvPr/>
        </p:nvSpPr>
        <p:spPr bwMode="auto">
          <a:xfrm flipH="1">
            <a:off x="4495799" y="5334000"/>
            <a:ext cx="1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16"/>
          <p:cNvSpPr>
            <a:spLocks noChangeShapeType="1"/>
          </p:cNvSpPr>
          <p:nvPr/>
        </p:nvSpPr>
        <p:spPr bwMode="auto">
          <a:xfrm>
            <a:off x="7924799" y="3962399"/>
            <a:ext cx="457197" cy="6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Line 23"/>
          <p:cNvSpPr>
            <a:spLocks noChangeShapeType="1"/>
          </p:cNvSpPr>
          <p:nvPr/>
        </p:nvSpPr>
        <p:spPr bwMode="auto">
          <a:xfrm flipH="1" flipV="1">
            <a:off x="3886200" y="5181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25"/>
          <p:cNvSpPr>
            <a:spLocks noChangeShapeType="1"/>
          </p:cNvSpPr>
          <p:nvPr/>
        </p:nvSpPr>
        <p:spPr bwMode="auto">
          <a:xfrm flipH="1" flipV="1">
            <a:off x="3733800" y="5181600"/>
            <a:ext cx="0" cy="254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41"/>
          <p:cNvSpPr>
            <a:spLocks noChangeShapeType="1"/>
          </p:cNvSpPr>
          <p:nvPr/>
        </p:nvSpPr>
        <p:spPr bwMode="auto">
          <a:xfrm>
            <a:off x="3733800" y="54102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9" name="Line 42"/>
          <p:cNvSpPr>
            <a:spLocks noChangeShapeType="1"/>
          </p:cNvSpPr>
          <p:nvPr/>
        </p:nvSpPr>
        <p:spPr bwMode="auto">
          <a:xfrm>
            <a:off x="3886200" y="54102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0" name="Rectangle 57" descr="Light downward diagonal"/>
          <p:cNvSpPr>
            <a:spLocks noChangeArrowheads="1"/>
          </p:cNvSpPr>
          <p:nvPr/>
        </p:nvSpPr>
        <p:spPr bwMode="auto">
          <a:xfrm>
            <a:off x="6019800" y="19812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1" name="Text Box 58"/>
          <p:cNvSpPr txBox="1">
            <a:spLocks noChangeArrowheads="1"/>
          </p:cNvSpPr>
          <p:nvPr/>
        </p:nvSpPr>
        <p:spPr bwMode="auto">
          <a:xfrm>
            <a:off x="6172200" y="20574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lower level map.</a:t>
            </a:r>
          </a:p>
        </p:txBody>
      </p:sp>
      <p:pic>
        <p:nvPicPr>
          <p:cNvPr id="1042" name="Picture 62" descr="Image:Sign first aid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1" y="4506259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21"/>
          <p:cNvPicPr>
            <a:picLocks noChangeAspect="1" noChangeArrowheads="1"/>
          </p:cNvPicPr>
          <p:nvPr/>
        </p:nvPicPr>
        <p:blipFill>
          <a:blip r:embed="rId6" cstate="print"/>
          <a:srcRect l="18750" t="32948" r="68750" b="32658"/>
          <a:stretch>
            <a:fillRect/>
          </a:stretch>
        </p:blipFill>
        <p:spPr bwMode="auto">
          <a:xfrm>
            <a:off x="5867400" y="45720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71"/>
          <p:cNvPicPr>
            <a:picLocks noChangeAspect="1" noChangeArrowheads="1"/>
          </p:cNvPicPr>
          <p:nvPr/>
        </p:nvPicPr>
        <p:blipFill>
          <a:blip r:embed="rId7" cstate="print"/>
          <a:srcRect l="18750" t="34105" r="68750" b="29190"/>
          <a:stretch>
            <a:fillRect/>
          </a:stretch>
        </p:blipFill>
        <p:spPr bwMode="auto">
          <a:xfrm>
            <a:off x="5943600" y="43434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44"/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5785476" y="4365647"/>
            <a:ext cx="762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44"/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6313152" y="4686301"/>
            <a:ext cx="762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44"/>
          <p:cNvPicPr>
            <a:picLocks noChangeAspect="1" noChangeArrowheads="1"/>
          </p:cNvPicPr>
          <p:nvPr/>
        </p:nvPicPr>
        <p:blipFill>
          <a:blip r:embed="rId8" cstate="print"/>
          <a:srcRect l="14482" t="41330" r="75000" b="37862"/>
          <a:stretch>
            <a:fillRect/>
          </a:stretch>
        </p:blipFill>
        <p:spPr bwMode="auto">
          <a:xfrm>
            <a:off x="6313152" y="4368789"/>
            <a:ext cx="762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3321386" y="4344509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6403308" y="48387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5064459" y="5178002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5133166" y="4740319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4876800" y="4419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6561589" y="3803422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7249463" y="3284412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5715000" y="3124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3886200" y="2743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7" name="Picture 14"/>
          <p:cNvPicPr>
            <a:picLocks noChangeAspect="1" noChangeArrowheads="1"/>
          </p:cNvPicPr>
          <p:nvPr/>
        </p:nvPicPr>
        <p:blipFill>
          <a:blip r:embed="rId10" cstate="print"/>
          <a:srcRect l="12500" t="57143" r="81250" b="35907"/>
          <a:stretch>
            <a:fillRect/>
          </a:stretch>
        </p:blipFill>
        <p:spPr bwMode="auto">
          <a:xfrm>
            <a:off x="5335586" y="3088217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8" name="Picture 14"/>
          <p:cNvPicPr>
            <a:picLocks noChangeAspect="1" noChangeArrowheads="1"/>
          </p:cNvPicPr>
          <p:nvPr/>
        </p:nvPicPr>
        <p:blipFill>
          <a:blip r:embed="rId10" cstate="print"/>
          <a:srcRect l="12500" t="57143" r="81250" b="35907"/>
          <a:stretch>
            <a:fillRect/>
          </a:stretch>
        </p:blipFill>
        <p:spPr bwMode="auto">
          <a:xfrm>
            <a:off x="4648200" y="2743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9" name="Picture 14"/>
          <p:cNvPicPr>
            <a:picLocks noChangeAspect="1" noChangeArrowheads="1"/>
          </p:cNvPicPr>
          <p:nvPr/>
        </p:nvPicPr>
        <p:blipFill>
          <a:blip r:embed="rId10" cstate="print"/>
          <a:srcRect l="12500" t="57143" r="81250" b="35907"/>
          <a:stretch>
            <a:fillRect/>
          </a:stretch>
        </p:blipFill>
        <p:spPr bwMode="auto">
          <a:xfrm>
            <a:off x="5203095" y="5372915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" name="Picture 14"/>
          <p:cNvPicPr>
            <a:picLocks noChangeAspect="1" noChangeArrowheads="1"/>
          </p:cNvPicPr>
          <p:nvPr/>
        </p:nvPicPr>
        <p:blipFill>
          <a:blip r:embed="rId10" cstate="print"/>
          <a:srcRect l="12500" t="57143" r="81250" b="35907"/>
          <a:stretch>
            <a:fillRect/>
          </a:stretch>
        </p:blipFill>
        <p:spPr bwMode="auto">
          <a:xfrm>
            <a:off x="4495800" y="5384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1" name="Picture 14"/>
          <p:cNvPicPr>
            <a:picLocks noChangeAspect="1" noChangeArrowheads="1"/>
          </p:cNvPicPr>
          <p:nvPr/>
        </p:nvPicPr>
        <p:blipFill>
          <a:blip r:embed="rId10" cstate="print"/>
          <a:srcRect l="12500" t="57143" r="81250" b="35907"/>
          <a:stretch>
            <a:fillRect/>
          </a:stretch>
        </p:blipFill>
        <p:spPr bwMode="auto">
          <a:xfrm>
            <a:off x="3581400" y="5384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3" name="Line 64"/>
          <p:cNvSpPr>
            <a:spLocks noChangeShapeType="1"/>
          </p:cNvSpPr>
          <p:nvPr/>
        </p:nvSpPr>
        <p:spPr bwMode="auto">
          <a:xfrm flipV="1">
            <a:off x="5486400" y="3124200"/>
            <a:ext cx="0" cy="1752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4" name="Line 64"/>
          <p:cNvSpPr>
            <a:spLocks noChangeShapeType="1"/>
          </p:cNvSpPr>
          <p:nvPr/>
        </p:nvSpPr>
        <p:spPr bwMode="auto">
          <a:xfrm flipH="1" flipV="1">
            <a:off x="3733800" y="51816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" name="Line 64"/>
          <p:cNvSpPr>
            <a:spLocks noChangeShapeType="1"/>
          </p:cNvSpPr>
          <p:nvPr/>
        </p:nvSpPr>
        <p:spPr bwMode="auto">
          <a:xfrm flipV="1">
            <a:off x="3962400" y="4876800"/>
            <a:ext cx="15240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6" name="Line 64"/>
          <p:cNvSpPr>
            <a:spLocks noChangeShapeType="1"/>
          </p:cNvSpPr>
          <p:nvPr/>
        </p:nvSpPr>
        <p:spPr bwMode="auto">
          <a:xfrm flipV="1">
            <a:off x="4114800" y="4876800"/>
            <a:ext cx="3657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7" name="Line 64"/>
          <p:cNvSpPr>
            <a:spLocks noChangeShapeType="1"/>
          </p:cNvSpPr>
          <p:nvPr/>
        </p:nvSpPr>
        <p:spPr bwMode="auto">
          <a:xfrm flipV="1">
            <a:off x="5486400" y="3962400"/>
            <a:ext cx="2438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8" name="Line 64"/>
          <p:cNvSpPr>
            <a:spLocks noChangeShapeType="1"/>
          </p:cNvSpPr>
          <p:nvPr/>
        </p:nvSpPr>
        <p:spPr bwMode="auto">
          <a:xfrm flipV="1">
            <a:off x="4876800" y="2743200"/>
            <a:ext cx="0" cy="1066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9" name="Line 64"/>
          <p:cNvSpPr>
            <a:spLocks noChangeShapeType="1"/>
          </p:cNvSpPr>
          <p:nvPr/>
        </p:nvSpPr>
        <p:spPr bwMode="auto">
          <a:xfrm flipV="1">
            <a:off x="4038600" y="28956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0" name="Line 64"/>
          <p:cNvSpPr>
            <a:spLocks noChangeShapeType="1"/>
          </p:cNvSpPr>
          <p:nvPr/>
        </p:nvSpPr>
        <p:spPr bwMode="auto">
          <a:xfrm flipV="1">
            <a:off x="4495800" y="48768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1" name="Flowchart: Summing Junction 49"/>
          <p:cNvSpPr>
            <a:spLocks noChangeArrowheads="1"/>
          </p:cNvSpPr>
          <p:nvPr/>
        </p:nvSpPr>
        <p:spPr bwMode="auto">
          <a:xfrm>
            <a:off x="3886200" y="2362200"/>
            <a:ext cx="152400" cy="152400"/>
          </a:xfrm>
          <a:prstGeom prst="flowChartSummingJunction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en-US"/>
          </a:p>
        </p:txBody>
      </p:sp>
      <p:grpSp>
        <p:nvGrpSpPr>
          <p:cNvPr id="1072" name="Group 45"/>
          <p:cNvGrpSpPr>
            <a:grpSpLocks/>
          </p:cNvGrpSpPr>
          <p:nvPr/>
        </p:nvGrpSpPr>
        <p:grpSpPr bwMode="auto">
          <a:xfrm>
            <a:off x="5410200" y="3124200"/>
            <a:ext cx="381000" cy="152400"/>
            <a:chOff x="2016" y="1200"/>
            <a:chExt cx="240" cy="96"/>
          </a:xfrm>
        </p:grpSpPr>
        <p:sp>
          <p:nvSpPr>
            <p:cNvPr id="1083" name="Rectangle 44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" name="Text Box 28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sp>
        <p:nvSpPr>
          <p:cNvPr id="1073" name="Line 64"/>
          <p:cNvSpPr>
            <a:spLocks noChangeShapeType="1"/>
          </p:cNvSpPr>
          <p:nvPr/>
        </p:nvSpPr>
        <p:spPr bwMode="auto">
          <a:xfrm flipV="1">
            <a:off x="4038600" y="38100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4" name="Line 64"/>
          <p:cNvSpPr>
            <a:spLocks noChangeShapeType="1"/>
          </p:cNvSpPr>
          <p:nvPr/>
        </p:nvSpPr>
        <p:spPr bwMode="auto">
          <a:xfrm flipV="1">
            <a:off x="4876800" y="3810000"/>
            <a:ext cx="0" cy="1066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75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5105400" y="4419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6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7660941" y="4430059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7" name="Picture 20"/>
          <p:cNvPicPr>
            <a:picLocks noChangeAspect="1" noChangeArrowheads="1"/>
          </p:cNvPicPr>
          <p:nvPr/>
        </p:nvPicPr>
        <p:blipFill>
          <a:blip r:embed="rId9" cstate="print"/>
          <a:srcRect l="52083" t="40752" r="43750" b="46820"/>
          <a:stretch>
            <a:fillRect/>
          </a:stretch>
        </p:blipFill>
        <p:spPr bwMode="auto">
          <a:xfrm>
            <a:off x="5181600" y="3429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8" name="Line 56"/>
          <p:cNvSpPr>
            <a:spLocks noChangeShapeType="1"/>
          </p:cNvSpPr>
          <p:nvPr/>
        </p:nvSpPr>
        <p:spPr bwMode="auto">
          <a:xfrm flipV="1">
            <a:off x="4038600" y="17526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79" name="Picture 14"/>
          <p:cNvPicPr>
            <a:picLocks noChangeAspect="1" noChangeArrowheads="1"/>
          </p:cNvPicPr>
          <p:nvPr/>
        </p:nvPicPr>
        <p:blipFill>
          <a:blip r:embed="rId10" cstate="print"/>
          <a:srcRect l="12500" t="57143" r="81250" b="35907"/>
          <a:stretch>
            <a:fillRect/>
          </a:stretch>
        </p:blipFill>
        <p:spPr bwMode="auto">
          <a:xfrm>
            <a:off x="4038600" y="18288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" name="AutoShape 59"/>
          <p:cNvSpPr>
            <a:spLocks noChangeArrowheads="1"/>
          </p:cNvSpPr>
          <p:nvPr/>
        </p:nvSpPr>
        <p:spPr bwMode="auto">
          <a:xfrm>
            <a:off x="2362200" y="1219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1" name="Text Box 28"/>
          <p:cNvSpPr txBox="1">
            <a:spLocks noChangeArrowheads="1"/>
          </p:cNvSpPr>
          <p:nvPr/>
        </p:nvSpPr>
        <p:spPr bwMode="auto">
          <a:xfrm>
            <a:off x="2667000" y="10668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The Emergency Assembly Point is located in the March/Dake Plaza.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626095" y="3803422"/>
            <a:ext cx="40107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26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79963" y="2868613"/>
              <a:ext cx="6350" cy="6350"/>
            </p14:xfrm>
          </p:contentPart>
        </mc:Choice>
        <mc:Fallback xmlns="">
          <p:pic>
            <p:nvPicPr>
              <p:cNvPr id="1026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70791" y="2859441"/>
                <a:ext cx="24694" cy="24694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Oval 60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2" name="Picture 39"/>
          <p:cNvPicPr>
            <a:picLocks noChangeAspect="1" noChangeArrowheads="1"/>
          </p:cNvPicPr>
          <p:nvPr/>
        </p:nvPicPr>
        <p:blipFill>
          <a:blip r:embed="rId13" cstate="print"/>
          <a:srcRect l="14482" t="41330" r="75000" b="37862"/>
          <a:stretch>
            <a:fillRect/>
          </a:stretch>
        </p:blipFill>
        <p:spPr bwMode="auto">
          <a:xfrm>
            <a:off x="3627120" y="5556658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9"/>
          <p:cNvPicPr>
            <a:picLocks noChangeAspect="1" noChangeArrowheads="1"/>
          </p:cNvPicPr>
          <p:nvPr/>
        </p:nvPicPr>
        <p:blipFill>
          <a:blip r:embed="rId13" cstate="print"/>
          <a:srcRect l="14482" t="41330" r="75000" b="37862"/>
          <a:stretch>
            <a:fillRect/>
          </a:stretch>
        </p:blipFill>
        <p:spPr bwMode="auto">
          <a:xfrm>
            <a:off x="5423692" y="2726267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9"/>
          <p:cNvPicPr>
            <a:picLocks noChangeAspect="1" noChangeArrowheads="1"/>
          </p:cNvPicPr>
          <p:nvPr/>
        </p:nvPicPr>
        <p:blipFill>
          <a:blip r:embed="rId13" cstate="print"/>
          <a:srcRect l="14482" t="41330" r="75000" b="37862"/>
          <a:stretch>
            <a:fillRect/>
          </a:stretch>
        </p:blipFill>
        <p:spPr bwMode="auto">
          <a:xfrm>
            <a:off x="4814093" y="239395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2" name="Line 64"/>
          <p:cNvSpPr>
            <a:spLocks noChangeShapeType="1"/>
          </p:cNvSpPr>
          <p:nvPr/>
        </p:nvSpPr>
        <p:spPr bwMode="auto">
          <a:xfrm flipV="1">
            <a:off x="7772400" y="39624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7" name="Picture 14">
            <a:extLst>
              <a:ext uri="{FF2B5EF4-FFF2-40B4-BE49-F238E27FC236}">
                <a16:creationId xmlns:a16="http://schemas.microsoft.com/office/drawing/2014/main" id="{376A6B5E-3A08-42EA-866E-97960800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2500" t="57143" r="81250" b="35907"/>
          <a:stretch>
            <a:fillRect/>
          </a:stretch>
        </p:blipFill>
        <p:spPr bwMode="auto">
          <a:xfrm>
            <a:off x="8077198" y="3860344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AACE8-86C4-4E77-C9AA-EE588D829239}"/>
              </a:ext>
            </a:extLst>
          </p:cNvPr>
          <p:cNvSpPr txBox="1"/>
          <p:nvPr/>
        </p:nvSpPr>
        <p:spPr>
          <a:xfrm>
            <a:off x="6827105" y="215016"/>
            <a:ext cx="212407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Stephanie Lindsley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Cory Headley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Duff Holcomb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5"/>
          <p:cNvPicPr>
            <a:picLocks noChangeAspect="1" noChangeArrowheads="1"/>
          </p:cNvPicPr>
          <p:nvPr/>
        </p:nvPicPr>
        <p:blipFill>
          <a:blip r:embed="rId2" cstate="print">
            <a:lum contrast="-4000"/>
            <a:grayscl/>
          </a:blip>
          <a:srcRect l="3529"/>
          <a:stretch>
            <a:fillRect/>
          </a:stretch>
        </p:blipFill>
        <p:spPr bwMode="auto">
          <a:xfrm>
            <a:off x="2133600" y="2400300"/>
            <a:ext cx="6248400" cy="2528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Tech Development Laboratory</a:t>
            </a:r>
          </a:p>
        </p:txBody>
      </p:sp>
      <p:sp>
        <p:nvSpPr>
          <p:cNvPr id="33796" name="Line 12"/>
          <p:cNvSpPr>
            <a:spLocks noChangeShapeType="1"/>
          </p:cNvSpPr>
          <p:nvPr/>
        </p:nvSpPr>
        <p:spPr bwMode="auto">
          <a:xfrm flipH="1">
            <a:off x="5715000" y="3886200"/>
            <a:ext cx="1524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797" name="Picture 16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4876800" y="2667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7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562600" y="4724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22" descr="Light downward diagonal"/>
          <p:cNvSpPr>
            <a:spLocks noChangeArrowheads="1"/>
          </p:cNvSpPr>
          <p:nvPr/>
        </p:nvSpPr>
        <p:spPr bwMode="auto">
          <a:xfrm>
            <a:off x="4343400" y="2971800"/>
            <a:ext cx="304800" cy="1524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2743200" y="2667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6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3581400" y="3200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9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1910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Line 26"/>
          <p:cNvSpPr>
            <a:spLocks noChangeShapeType="1"/>
          </p:cNvSpPr>
          <p:nvPr/>
        </p:nvSpPr>
        <p:spPr bwMode="auto">
          <a:xfrm flipH="1">
            <a:off x="4495800" y="3200400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Line 27"/>
          <p:cNvSpPr>
            <a:spLocks noChangeShapeType="1"/>
          </p:cNvSpPr>
          <p:nvPr/>
        </p:nvSpPr>
        <p:spPr bwMode="auto">
          <a:xfrm flipH="1">
            <a:off x="5181600" y="26670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Line 28"/>
          <p:cNvSpPr>
            <a:spLocks noChangeShapeType="1"/>
          </p:cNvSpPr>
          <p:nvPr/>
        </p:nvSpPr>
        <p:spPr bwMode="auto">
          <a:xfrm flipH="1">
            <a:off x="4495800" y="32004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6" name="Line 29"/>
          <p:cNvSpPr>
            <a:spLocks noChangeShapeType="1"/>
          </p:cNvSpPr>
          <p:nvPr/>
        </p:nvSpPr>
        <p:spPr bwMode="auto">
          <a:xfrm flipH="1">
            <a:off x="3200400" y="3276600"/>
            <a:ext cx="1295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Line 30"/>
          <p:cNvSpPr>
            <a:spLocks noChangeShapeType="1"/>
          </p:cNvSpPr>
          <p:nvPr/>
        </p:nvSpPr>
        <p:spPr bwMode="auto">
          <a:xfrm flipH="1" flipV="1">
            <a:off x="3200400" y="2590800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8" name="Line 31"/>
          <p:cNvSpPr>
            <a:spLocks noChangeShapeType="1"/>
          </p:cNvSpPr>
          <p:nvPr/>
        </p:nvSpPr>
        <p:spPr bwMode="auto">
          <a:xfrm flipH="1">
            <a:off x="5715000" y="4114800"/>
            <a:ext cx="762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9" name="Line 32"/>
          <p:cNvSpPr>
            <a:spLocks noChangeShapeType="1"/>
          </p:cNvSpPr>
          <p:nvPr/>
        </p:nvSpPr>
        <p:spPr bwMode="auto">
          <a:xfrm flipH="1">
            <a:off x="5181600" y="30480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Line 33"/>
          <p:cNvSpPr>
            <a:spLocks noChangeShapeType="1"/>
          </p:cNvSpPr>
          <p:nvPr/>
        </p:nvSpPr>
        <p:spPr bwMode="auto">
          <a:xfrm flipH="1" flipV="1">
            <a:off x="6096000" y="3048000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1" name="Line 34"/>
          <p:cNvSpPr>
            <a:spLocks noChangeShapeType="1"/>
          </p:cNvSpPr>
          <p:nvPr/>
        </p:nvSpPr>
        <p:spPr bwMode="auto">
          <a:xfrm flipH="1">
            <a:off x="2743200" y="2819400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12" name="Picture 35"/>
          <p:cNvPicPr>
            <a:picLocks noChangeAspect="1" noChangeArrowheads="1"/>
          </p:cNvPicPr>
          <p:nvPr/>
        </p:nvPicPr>
        <p:blipFill>
          <a:blip r:embed="rId5" cstate="print"/>
          <a:srcRect l="52049" t="40750" r="43726" b="46875"/>
          <a:stretch>
            <a:fillRect/>
          </a:stretch>
        </p:blipFill>
        <p:spPr bwMode="auto">
          <a:xfrm>
            <a:off x="4875213" y="2787650"/>
            <a:ext cx="13493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36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029200" y="2667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37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867400" y="2667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38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0104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6" name="Picture 39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410200" y="4343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7" name="Picture 41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4343400" y="3276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Picture 4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2971800" y="2667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9" name="Picture 43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324600" y="3733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0" name="Picture 44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477000" y="2971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1" name="Picture 46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934200" y="39624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2" name="Picture 47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696200" y="3505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3" name="Picture 48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8001000" y="2895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4" name="Picture 5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7162800" y="41148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5" name="Line 53"/>
          <p:cNvSpPr>
            <a:spLocks noChangeShapeType="1"/>
          </p:cNvSpPr>
          <p:nvPr/>
        </p:nvSpPr>
        <p:spPr bwMode="auto">
          <a:xfrm flipH="1">
            <a:off x="5715000" y="37338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54"/>
          <p:cNvSpPr>
            <a:spLocks noChangeShapeType="1"/>
          </p:cNvSpPr>
          <p:nvPr/>
        </p:nvSpPr>
        <p:spPr bwMode="auto">
          <a:xfrm flipH="1">
            <a:off x="5715000" y="3733800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55"/>
          <p:cNvSpPr>
            <a:spLocks noChangeShapeType="1"/>
          </p:cNvSpPr>
          <p:nvPr/>
        </p:nvSpPr>
        <p:spPr bwMode="auto">
          <a:xfrm flipH="1" flipV="1">
            <a:off x="5715000" y="44196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56"/>
          <p:cNvSpPr>
            <a:spLocks noChangeShapeType="1"/>
          </p:cNvSpPr>
          <p:nvPr/>
        </p:nvSpPr>
        <p:spPr bwMode="auto">
          <a:xfrm flipH="1">
            <a:off x="5715000" y="4724400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57"/>
          <p:cNvSpPr>
            <a:spLocks noChangeShapeType="1"/>
          </p:cNvSpPr>
          <p:nvPr/>
        </p:nvSpPr>
        <p:spPr bwMode="auto">
          <a:xfrm flipH="1">
            <a:off x="6096000" y="3200400"/>
            <a:ext cx="1524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58"/>
          <p:cNvSpPr>
            <a:spLocks noChangeShapeType="1"/>
          </p:cNvSpPr>
          <p:nvPr/>
        </p:nvSpPr>
        <p:spPr bwMode="auto">
          <a:xfrm>
            <a:off x="6096000" y="47244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59"/>
          <p:cNvSpPr>
            <a:spLocks noChangeShapeType="1"/>
          </p:cNvSpPr>
          <p:nvPr/>
        </p:nvSpPr>
        <p:spPr bwMode="auto">
          <a:xfrm flipV="1">
            <a:off x="3200400" y="2438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0"/>
          <p:cNvSpPr>
            <a:spLocks noChangeShapeType="1"/>
          </p:cNvSpPr>
          <p:nvPr/>
        </p:nvSpPr>
        <p:spPr bwMode="auto">
          <a:xfrm flipV="1">
            <a:off x="5181600" y="2438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1"/>
          <p:cNvSpPr>
            <a:spLocks noChangeShapeType="1"/>
          </p:cNvSpPr>
          <p:nvPr/>
        </p:nvSpPr>
        <p:spPr bwMode="auto">
          <a:xfrm>
            <a:off x="8077200" y="37338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4" name="Line 62"/>
          <p:cNvSpPr>
            <a:spLocks noChangeShapeType="1"/>
          </p:cNvSpPr>
          <p:nvPr/>
        </p:nvSpPr>
        <p:spPr bwMode="auto">
          <a:xfrm flipH="1">
            <a:off x="7620000" y="3200400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5" name="Line 63"/>
          <p:cNvSpPr>
            <a:spLocks noChangeShapeType="1"/>
          </p:cNvSpPr>
          <p:nvPr/>
        </p:nvSpPr>
        <p:spPr bwMode="auto">
          <a:xfrm flipH="1">
            <a:off x="7620000" y="32004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6" name="Line 64"/>
          <p:cNvSpPr>
            <a:spLocks noChangeShapeType="1"/>
          </p:cNvSpPr>
          <p:nvPr/>
        </p:nvSpPr>
        <p:spPr bwMode="auto">
          <a:xfrm>
            <a:off x="7543800" y="3733800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7" name="Line 65"/>
          <p:cNvSpPr>
            <a:spLocks noChangeShapeType="1"/>
          </p:cNvSpPr>
          <p:nvPr/>
        </p:nvSpPr>
        <p:spPr bwMode="auto">
          <a:xfrm flipH="1" flipV="1">
            <a:off x="7924800" y="13716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8" name="Text Box 66"/>
          <p:cNvSpPr txBox="1">
            <a:spLocks noChangeArrowheads="1"/>
          </p:cNvSpPr>
          <p:nvPr/>
        </p:nvSpPr>
        <p:spPr bwMode="auto">
          <a:xfrm>
            <a:off x="8077200" y="12192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/>
              <a:t>N</a:t>
            </a:r>
          </a:p>
        </p:txBody>
      </p:sp>
      <p:sp>
        <p:nvSpPr>
          <p:cNvPr id="33839" name="Line 68"/>
          <p:cNvSpPr>
            <a:spLocks noChangeShapeType="1"/>
          </p:cNvSpPr>
          <p:nvPr/>
        </p:nvSpPr>
        <p:spPr bwMode="auto">
          <a:xfrm flipH="1">
            <a:off x="7239000" y="38862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0" name="Line 69"/>
          <p:cNvSpPr>
            <a:spLocks noChangeShapeType="1"/>
          </p:cNvSpPr>
          <p:nvPr/>
        </p:nvSpPr>
        <p:spPr bwMode="auto">
          <a:xfrm flipH="1">
            <a:off x="7239000" y="39624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1" name="Line 70"/>
          <p:cNvSpPr>
            <a:spLocks noChangeShapeType="1"/>
          </p:cNvSpPr>
          <p:nvPr/>
        </p:nvSpPr>
        <p:spPr bwMode="auto">
          <a:xfrm flipH="1">
            <a:off x="7543800" y="37338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2" name="Line 73"/>
          <p:cNvSpPr>
            <a:spLocks noChangeShapeType="1"/>
          </p:cNvSpPr>
          <p:nvPr/>
        </p:nvSpPr>
        <p:spPr bwMode="auto">
          <a:xfrm>
            <a:off x="8077200" y="32004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3843" name="Picture 74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3276600" y="2667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44" name="Picture 75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8001000" y="35814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45" name="Picture 76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8001000" y="3429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46" name="AutoShape 80"/>
          <p:cNvSpPr>
            <a:spLocks noChangeArrowheads="1"/>
          </p:cNvSpPr>
          <p:nvPr/>
        </p:nvSpPr>
        <p:spPr bwMode="auto">
          <a:xfrm>
            <a:off x="8686800" y="3352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47" name="Group 81"/>
          <p:cNvGrpSpPr>
            <a:grpSpLocks/>
          </p:cNvGrpSpPr>
          <p:nvPr/>
        </p:nvGrpSpPr>
        <p:grpSpPr bwMode="auto">
          <a:xfrm>
            <a:off x="7772400" y="3276600"/>
            <a:ext cx="381000" cy="152400"/>
            <a:chOff x="2016" y="1200"/>
            <a:chExt cx="240" cy="96"/>
          </a:xfrm>
        </p:grpSpPr>
        <p:sp>
          <p:nvSpPr>
            <p:cNvPr id="33878" name="Rectangle 82"/>
            <p:cNvSpPr>
              <a:spLocks noChangeArrowheads="1"/>
            </p:cNvSpPr>
            <p:nvPr/>
          </p:nvSpPr>
          <p:spPr bwMode="auto">
            <a:xfrm>
              <a:off x="2064" y="1200"/>
              <a:ext cx="14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9" name="Text Box 83"/>
            <p:cNvSpPr txBox="1">
              <a:spLocks noChangeArrowheads="1"/>
            </p:cNvSpPr>
            <p:nvPr/>
          </p:nvSpPr>
          <p:spPr bwMode="auto">
            <a:xfrm>
              <a:off x="2016" y="1200"/>
              <a:ext cx="2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 sz="400">
                  <a:solidFill>
                    <a:schemeClr val="bg1"/>
                  </a:solidFill>
                </a:rPr>
                <a:t>FACP</a:t>
              </a:r>
            </a:p>
          </p:txBody>
        </p:sp>
      </p:grpSp>
      <p:pic>
        <p:nvPicPr>
          <p:cNvPr id="33848" name="Picture 85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2819400" y="28956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49" name="Line 86"/>
          <p:cNvSpPr>
            <a:spLocks noChangeShapeType="1"/>
          </p:cNvSpPr>
          <p:nvPr/>
        </p:nvSpPr>
        <p:spPr bwMode="auto">
          <a:xfrm flipV="1">
            <a:off x="4800600" y="2438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3850" name="Picture 87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5715000" y="26670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51" name="Picture 88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8001000" y="3886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52" name="Picture 89"/>
          <p:cNvPicPr>
            <a:picLocks noChangeAspect="1" noChangeArrowheads="1"/>
          </p:cNvPicPr>
          <p:nvPr/>
        </p:nvPicPr>
        <p:blipFill>
          <a:blip r:embed="rId3" cstate="print"/>
          <a:srcRect l="12500" t="57143" r="81250" b="35907"/>
          <a:stretch>
            <a:fillRect/>
          </a:stretch>
        </p:blipFill>
        <p:spPr bwMode="auto">
          <a:xfrm>
            <a:off x="7162800" y="4267200"/>
            <a:ext cx="1524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53" name="Picture 90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6248400" y="4191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54" name="Picture 91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943600" y="35052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55" name="Picture 92"/>
          <p:cNvPicPr>
            <a:picLocks noChangeAspect="1" noChangeArrowheads="1"/>
          </p:cNvPicPr>
          <p:nvPr/>
        </p:nvPicPr>
        <p:blipFill>
          <a:blip r:embed="rId4" cstate="print"/>
          <a:srcRect l="52083" t="40752" r="43750" b="46820"/>
          <a:stretch>
            <a:fillRect/>
          </a:stretch>
        </p:blipFill>
        <p:spPr bwMode="auto">
          <a:xfrm>
            <a:off x="5334000" y="3048000"/>
            <a:ext cx="133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6" name="Line 93"/>
          <p:cNvSpPr>
            <a:spLocks noChangeShapeType="1"/>
          </p:cNvSpPr>
          <p:nvPr/>
        </p:nvSpPr>
        <p:spPr bwMode="auto">
          <a:xfrm>
            <a:off x="7086600" y="42672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57" name="Line 94"/>
          <p:cNvSpPr>
            <a:spLocks noChangeShapeType="1"/>
          </p:cNvSpPr>
          <p:nvPr/>
        </p:nvSpPr>
        <p:spPr bwMode="auto">
          <a:xfrm flipH="1">
            <a:off x="7086600" y="38862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8" name="Line 95"/>
          <p:cNvSpPr>
            <a:spLocks noChangeShapeType="1"/>
          </p:cNvSpPr>
          <p:nvPr/>
        </p:nvSpPr>
        <p:spPr bwMode="auto">
          <a:xfrm flipV="1">
            <a:off x="2743200" y="2438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59" name="Line 96"/>
          <p:cNvSpPr>
            <a:spLocks noChangeShapeType="1"/>
          </p:cNvSpPr>
          <p:nvPr/>
        </p:nvSpPr>
        <p:spPr bwMode="auto">
          <a:xfrm flipH="1">
            <a:off x="2743200" y="27432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0" name="Line 97"/>
          <p:cNvSpPr>
            <a:spLocks noChangeShapeType="1"/>
          </p:cNvSpPr>
          <p:nvPr/>
        </p:nvSpPr>
        <p:spPr bwMode="auto">
          <a:xfrm flipH="1">
            <a:off x="3200400" y="3048000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1" name="Line 98"/>
          <p:cNvSpPr>
            <a:spLocks noChangeShapeType="1"/>
          </p:cNvSpPr>
          <p:nvPr/>
        </p:nvSpPr>
        <p:spPr bwMode="auto">
          <a:xfrm flipH="1">
            <a:off x="4191000" y="28956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2" name="Line 99"/>
          <p:cNvSpPr>
            <a:spLocks noChangeShapeType="1"/>
          </p:cNvSpPr>
          <p:nvPr/>
        </p:nvSpPr>
        <p:spPr bwMode="auto">
          <a:xfrm flipH="1">
            <a:off x="4191000" y="2895600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3" name="Line 100"/>
          <p:cNvSpPr>
            <a:spLocks noChangeShapeType="1"/>
          </p:cNvSpPr>
          <p:nvPr/>
        </p:nvSpPr>
        <p:spPr bwMode="auto">
          <a:xfrm flipH="1">
            <a:off x="4800600" y="2743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66" name="Picture 103"/>
          <p:cNvPicPr>
            <a:picLocks noChangeAspect="1" noChangeArrowheads="1"/>
          </p:cNvPicPr>
          <p:nvPr/>
        </p:nvPicPr>
        <p:blipFill>
          <a:blip r:embed="rId6" cstate="print"/>
          <a:srcRect l="18750" t="32948" r="68750" b="32658"/>
          <a:stretch>
            <a:fillRect/>
          </a:stretch>
        </p:blipFill>
        <p:spPr bwMode="auto">
          <a:xfrm>
            <a:off x="4343400" y="2971800"/>
            <a:ext cx="93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67" name="Picture 104"/>
          <p:cNvPicPr>
            <a:picLocks noChangeAspect="1" noChangeArrowheads="1"/>
          </p:cNvPicPr>
          <p:nvPr/>
        </p:nvPicPr>
        <p:blipFill>
          <a:blip r:embed="rId7" cstate="print"/>
          <a:srcRect l="18750" t="34105" r="68750" b="29190"/>
          <a:stretch>
            <a:fillRect/>
          </a:stretch>
        </p:blipFill>
        <p:spPr bwMode="auto">
          <a:xfrm>
            <a:off x="4495800" y="2971800"/>
            <a:ext cx="873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68" name="Rectangle 105" descr="Light downward diagonal"/>
          <p:cNvSpPr>
            <a:spLocks noChangeArrowheads="1"/>
          </p:cNvSpPr>
          <p:nvPr/>
        </p:nvSpPr>
        <p:spPr bwMode="auto">
          <a:xfrm>
            <a:off x="7334250" y="3549650"/>
            <a:ext cx="228600" cy="3810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870" name="Picture 107" descr="Image:Sign first aid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2971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71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33528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72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33800" y="32004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73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2819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74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26670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75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37338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76" name="Picture 38" descr="http://dclips.fundraw.com/zobo500dir/douche_securite__yves_gu_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3581400"/>
            <a:ext cx="147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77" name="Picture 34" descr="http://dclips.fundraw.com/zobo500dir/rincage_yeux_yves_guillo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200400"/>
            <a:ext cx="15081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Oval 86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865" name="Picture 102"/>
          <p:cNvPicPr>
            <a:picLocks noChangeAspect="1" noChangeArrowheads="1"/>
          </p:cNvPicPr>
          <p:nvPr/>
        </p:nvPicPr>
        <p:blipFill>
          <a:blip r:embed="rId12" cstate="print"/>
          <a:srcRect l="16667" t="41618" r="70833" b="37572"/>
          <a:stretch>
            <a:fillRect/>
          </a:stretch>
        </p:blipFill>
        <p:spPr bwMode="auto">
          <a:xfrm>
            <a:off x="7391400" y="37338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64" name="Picture 101"/>
          <p:cNvPicPr>
            <a:picLocks noChangeAspect="1" noChangeArrowheads="1"/>
          </p:cNvPicPr>
          <p:nvPr/>
        </p:nvPicPr>
        <p:blipFill>
          <a:blip r:embed="rId12" cstate="print"/>
          <a:srcRect l="16667" t="41618" r="70833" b="37572"/>
          <a:stretch>
            <a:fillRect/>
          </a:stretch>
        </p:blipFill>
        <p:spPr bwMode="auto">
          <a:xfrm>
            <a:off x="7391400" y="3581400"/>
            <a:ext cx="1143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68C60E-4FC7-B817-0305-6B2C8D578C56}"/>
              </a:ext>
            </a:extLst>
          </p:cNvPr>
          <p:cNvSpPr txBox="1"/>
          <p:nvPr/>
        </p:nvSpPr>
        <p:spPr>
          <a:xfrm>
            <a:off x="6827105" y="215016"/>
            <a:ext cx="2124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900" dirty="0"/>
              <a:t>David Salem</a:t>
            </a:r>
          </a:p>
          <a:p>
            <a:pPr>
              <a:spcBef>
                <a:spcPts val="0"/>
              </a:spcBef>
            </a:pPr>
            <a:r>
              <a:rPr lang="en-US" sz="900" dirty="0"/>
              <a:t>Krishnan </a:t>
            </a:r>
            <a:r>
              <a:rPr lang="en-US" sz="900" dirty="0" err="1"/>
              <a:t>Veluswamy</a:t>
            </a:r>
            <a:endParaRPr lang="en-US" sz="9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728" cy="6845808"/>
          </a:xfrm>
        </p:spPr>
      </p:pic>
      <p:pic>
        <p:nvPicPr>
          <p:cNvPr id="9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4648200" y="22860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5105400" y="2193403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4495800" y="26670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 flipH="1">
            <a:off x="4953000" y="3228687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4724400" y="4162764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4427489" y="4190243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5257800" y="18288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4191000" y="1325041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3886200" y="1437067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5334000" y="3274985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2057400" y="10668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1524000" y="853006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2895600" y="2759597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2895600" y="3422904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2819400" y="35814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3581400" y="3604054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3276600" y="2042319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3657600" y="47244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3543300" y="5224931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2590800" y="5317528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2891547" y="4501853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1485900" y="2574403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9"/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1752600" y="26670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6B850ACF-D417-46C3-9AFD-3F8E7750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4482" t="41330" r="75000" b="37862"/>
          <a:stretch>
            <a:fillRect/>
          </a:stretch>
        </p:blipFill>
        <p:spPr bwMode="auto">
          <a:xfrm>
            <a:off x="4572000" y="3581400"/>
            <a:ext cx="76200" cy="9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358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828800" y="5943600"/>
            <a:ext cx="731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/>
              <a:t>Chemical/Biological Engineering and Chemistry South – 2</a:t>
            </a:r>
            <a:r>
              <a:rPr lang="en-US" baseline="30000"/>
              <a:t>ND</a:t>
            </a:r>
            <a:r>
              <a:rPr lang="en-US"/>
              <a:t>  FLOOR</a:t>
            </a:r>
          </a:p>
        </p:txBody>
      </p:sp>
      <p:sp>
        <p:nvSpPr>
          <p:cNvPr id="15390" name="Rectangle 51" descr="Light downward diagonal"/>
          <p:cNvSpPr>
            <a:spLocks noChangeArrowheads="1"/>
          </p:cNvSpPr>
          <p:nvPr/>
        </p:nvSpPr>
        <p:spPr bwMode="auto">
          <a:xfrm>
            <a:off x="1981200" y="9906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91" name="Text Box 52"/>
          <p:cNvSpPr txBox="1">
            <a:spLocks noChangeArrowheads="1"/>
          </p:cNvSpPr>
          <p:nvPr/>
        </p:nvSpPr>
        <p:spPr bwMode="auto">
          <a:xfrm>
            <a:off x="2057400" y="9906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15392" name="AutoShape 53"/>
          <p:cNvSpPr>
            <a:spLocks noChangeArrowheads="1"/>
          </p:cNvSpPr>
          <p:nvPr/>
        </p:nvSpPr>
        <p:spPr bwMode="auto">
          <a:xfrm>
            <a:off x="2054225" y="5330825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2133600" y="5334000"/>
            <a:ext cx="3051175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  (Upwind in the event of a chemical incident.)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620000" y="1219200"/>
            <a:ext cx="396875" cy="366713"/>
            <a:chOff x="8074025" y="606425"/>
            <a:chExt cx="396875" cy="366713"/>
          </a:xfrm>
        </p:grpSpPr>
        <p:sp>
          <p:nvSpPr>
            <p:cNvPr id="15382" name="Line 37"/>
            <p:cNvSpPr>
              <a:spLocks noChangeShapeType="1"/>
            </p:cNvSpPr>
            <p:nvPr/>
          </p:nvSpPr>
          <p:spPr bwMode="auto">
            <a:xfrm flipV="1">
              <a:off x="8074025" y="682625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Text Box 38"/>
            <p:cNvSpPr txBox="1">
              <a:spLocks noChangeArrowheads="1"/>
            </p:cNvSpPr>
            <p:nvPr/>
          </p:nvSpPr>
          <p:spPr bwMode="auto">
            <a:xfrm>
              <a:off x="8074025" y="606425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40" name="Oval 39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42" y="1751130"/>
            <a:ext cx="6021457" cy="3378947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 l="40752" t="43750" r="46820" b="52083"/>
          <a:stretch>
            <a:fillRect/>
          </a:stretch>
        </p:blipFill>
        <p:spPr bwMode="auto">
          <a:xfrm>
            <a:off x="6400800" y="37338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 l="40752" t="43750" r="46820" b="52083"/>
          <a:stretch>
            <a:fillRect/>
          </a:stretch>
        </p:blipFill>
        <p:spPr bwMode="auto">
          <a:xfrm>
            <a:off x="3276600" y="37338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23"/>
          <p:cNvGrpSpPr>
            <a:grpSpLocks/>
          </p:cNvGrpSpPr>
          <p:nvPr/>
        </p:nvGrpSpPr>
        <p:grpSpPr bwMode="auto">
          <a:xfrm rot="-5400000">
            <a:off x="6782593" y="4115593"/>
            <a:ext cx="303213" cy="152400"/>
            <a:chOff x="5791200" y="2514600"/>
            <a:chExt cx="303213" cy="152400"/>
          </a:xfrm>
        </p:grpSpPr>
        <p:pic>
          <p:nvPicPr>
            <p:cNvPr id="15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3505200" y="4690198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2541587" y="415528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88C615-7FBB-4A91-908B-6D4E3D458077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Darren </a:t>
            </a:r>
            <a:r>
              <a:rPr lang="en-US" sz="1000" dirty="0" err="1"/>
              <a:t>Schwede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Morgan Thomas-Abbott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8800" y="5943600"/>
            <a:ext cx="7315200" cy="37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599" tIns="49299" rIns="98599" bIns="49299">
            <a:spAutoFit/>
          </a:bodyPr>
          <a:lstStyle/>
          <a:p>
            <a:pPr defTabSz="985838"/>
            <a:r>
              <a:rPr lang="en-US"/>
              <a:t>Chemical/Biological Engineering and Chemistry South – 3</a:t>
            </a:r>
            <a:r>
              <a:rPr lang="en-US" baseline="30000"/>
              <a:t>RD</a:t>
            </a:r>
            <a:r>
              <a:rPr lang="en-US"/>
              <a:t>  FLOOR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543800" y="914400"/>
            <a:ext cx="396875" cy="366713"/>
            <a:chOff x="8077200" y="914400"/>
            <a:chExt cx="396875" cy="366713"/>
          </a:xfrm>
        </p:grpSpPr>
        <p:sp>
          <p:nvSpPr>
            <p:cNvPr id="16401" name="Line 22"/>
            <p:cNvSpPr>
              <a:spLocks noChangeShapeType="1"/>
            </p:cNvSpPr>
            <p:nvPr/>
          </p:nvSpPr>
          <p:spPr bwMode="auto">
            <a:xfrm flipV="1">
              <a:off x="8077200" y="990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3"/>
            <p:cNvSpPr txBox="1">
              <a:spLocks noChangeArrowheads="1"/>
            </p:cNvSpPr>
            <p:nvPr/>
          </p:nvSpPr>
          <p:spPr bwMode="auto">
            <a:xfrm>
              <a:off x="8077200" y="914400"/>
              <a:ext cx="39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spAutoFit/>
            </a:bodyPr>
            <a:lstStyle/>
            <a:p>
              <a:pPr algn="l"/>
              <a:r>
                <a:rPr lang="en-US"/>
                <a:t>N</a:t>
              </a:r>
            </a:p>
          </p:txBody>
        </p:sp>
      </p:grpSp>
      <p:sp>
        <p:nvSpPr>
          <p:cNvPr id="16403" name="Rectangle 26" descr="Light downward diagonal"/>
          <p:cNvSpPr>
            <a:spLocks noChangeArrowheads="1"/>
          </p:cNvSpPr>
          <p:nvPr/>
        </p:nvSpPr>
        <p:spPr bwMode="auto">
          <a:xfrm>
            <a:off x="1981200" y="1066800"/>
            <a:ext cx="2286000" cy="457200"/>
          </a:xfrm>
          <a:prstGeom prst="rect">
            <a:avLst/>
          </a:prstGeom>
          <a:pattFill prst="pct70">
            <a:fgClr>
              <a:srgbClr val="C00000">
                <a:alpha val="23921"/>
              </a:srgbClr>
            </a:fgClr>
            <a:bgClr>
              <a:schemeClr val="bg1">
                <a:alpha val="23921"/>
              </a:schemeClr>
            </a:bgClr>
          </a:patt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2057400" y="1143000"/>
            <a:ext cx="2057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l"/>
            <a:r>
              <a:rPr lang="en-US" sz="800"/>
              <a:t>In the event of a tornado, please proceed to areas marked on the first floor map.</a:t>
            </a:r>
          </a:p>
        </p:txBody>
      </p:sp>
      <p:sp>
        <p:nvSpPr>
          <p:cNvPr id="16405" name="AutoShape 28"/>
          <p:cNvSpPr>
            <a:spLocks noChangeArrowheads="1"/>
          </p:cNvSpPr>
          <p:nvPr/>
        </p:nvSpPr>
        <p:spPr bwMode="auto">
          <a:xfrm>
            <a:off x="1981200" y="5562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2133600" y="5562600"/>
            <a:ext cx="2743200" cy="215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sz="800"/>
              <a:t>Quad Area  (Upwind in the event of a chemical incident.)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128091" y="940594"/>
            <a:ext cx="206971" cy="20240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6" rIns="91432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491409"/>
            <a:ext cx="6415276" cy="2130909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 l="40752" t="43750" r="46820" b="52083"/>
          <a:stretch>
            <a:fillRect/>
          </a:stretch>
        </p:blipFill>
        <p:spPr bwMode="auto">
          <a:xfrm>
            <a:off x="3657600" y="320040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/>
          <a:srcRect l="40752" t="43750" r="46820" b="52083"/>
          <a:stretch>
            <a:fillRect/>
          </a:stretch>
        </p:blipFill>
        <p:spPr bwMode="auto">
          <a:xfrm>
            <a:off x="7391400" y="3143250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3"/>
          <p:cNvGrpSpPr>
            <a:grpSpLocks/>
          </p:cNvGrpSpPr>
          <p:nvPr/>
        </p:nvGrpSpPr>
        <p:grpSpPr bwMode="auto">
          <a:xfrm rot="-5400000">
            <a:off x="8154194" y="3505993"/>
            <a:ext cx="303213" cy="152400"/>
            <a:chOff x="5791200" y="2514600"/>
            <a:chExt cx="303213" cy="152400"/>
          </a:xfrm>
        </p:grpSpPr>
        <p:pic>
          <p:nvPicPr>
            <p:cNvPr id="17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23"/>
          <p:cNvGrpSpPr>
            <a:grpSpLocks/>
          </p:cNvGrpSpPr>
          <p:nvPr/>
        </p:nvGrpSpPr>
        <p:grpSpPr bwMode="auto">
          <a:xfrm rot="-5400000">
            <a:off x="4725194" y="3504407"/>
            <a:ext cx="303213" cy="152400"/>
            <a:chOff x="5791200" y="2514600"/>
            <a:chExt cx="303213" cy="152400"/>
          </a:xfrm>
        </p:grpSpPr>
        <p:pic>
          <p:nvPicPr>
            <p:cNvPr id="20" name="Picture 34" descr="http://dclips.fundraw.com/zobo500dir/rincage_yeux_yves_guillo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514600"/>
              <a:ext cx="150813" cy="14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8" descr="http://dclips.fundraw.com/zobo500dir/douche_securite__yves_gu_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2514600"/>
              <a:ext cx="1476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26"/>
          <p:cNvPicPr>
            <a:picLocks noChangeAspect="1" noChangeArrowheads="1"/>
          </p:cNvPicPr>
          <p:nvPr/>
        </p:nvPicPr>
        <p:blipFill>
          <a:blip r:embed="rId6" cstate="print"/>
          <a:srcRect l="14482" t="41330" r="75000" b="37862"/>
          <a:stretch>
            <a:fillRect/>
          </a:stretch>
        </p:blipFill>
        <p:spPr bwMode="auto">
          <a:xfrm>
            <a:off x="2770187" y="3600450"/>
            <a:ext cx="125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A0D322-C662-4BE4-8648-6E74808DB5E3}"/>
              </a:ext>
            </a:extLst>
          </p:cNvPr>
          <p:cNvSpPr txBox="1"/>
          <p:nvPr/>
        </p:nvSpPr>
        <p:spPr>
          <a:xfrm>
            <a:off x="6827105" y="215016"/>
            <a:ext cx="2124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/>
              <a:t>Darren </a:t>
            </a:r>
            <a:r>
              <a:rPr lang="en-US" sz="1000" dirty="0" err="1"/>
              <a:t>Schwede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Morgan Thomas-Abbott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mergency Map Posting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2" tIns="45716" rIns="91432" bIns="45716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2" tIns="45716" rIns="91432" bIns="45716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eb version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2" tIns="45716" rIns="91432" bIns="45716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2" tIns="45716" rIns="91432" bIns="45716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3dea2bd-41f8-4368-8571-cc225f7923af">
      <UserInfo>
        <DisplayName/>
        <AccountId xsi:nil="true"/>
        <AccountType/>
      </UserInfo>
    </SharedWithUsers>
    <lcf76f155ced4ddcb4097134ff3c332f xmlns="c52ce928-5134-45e6-99cb-75fa4e4a1f07">
      <Terms xmlns="http://schemas.microsoft.com/office/infopath/2007/PartnerControls"/>
    </lcf76f155ced4ddcb4097134ff3c332f>
    <TaxCatchAll xmlns="73dea2bd-41f8-4368-8571-cc225f7923a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0C1658EAAFE4986DAF3A9C00CD552" ma:contentTypeVersion="16" ma:contentTypeDescription="Create a new document." ma:contentTypeScope="" ma:versionID="f96089c6aabc0c45f6bc9dd8b208fd59">
  <xsd:schema xmlns:xsd="http://www.w3.org/2001/XMLSchema" xmlns:xs="http://www.w3.org/2001/XMLSchema" xmlns:p="http://schemas.microsoft.com/office/2006/metadata/properties" xmlns:ns2="c52ce928-5134-45e6-99cb-75fa4e4a1f07" xmlns:ns3="73dea2bd-41f8-4368-8571-cc225f7923af" targetNamespace="http://schemas.microsoft.com/office/2006/metadata/properties" ma:root="true" ma:fieldsID="d79769105ea111ce213f337ba8ab3913" ns2:_="" ns3:_="">
    <xsd:import namespace="c52ce928-5134-45e6-99cb-75fa4e4a1f07"/>
    <xsd:import namespace="73dea2bd-41f8-4368-8571-cc225f7923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2ce928-5134-45e6-99cb-75fa4e4a1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e341fed-cdcc-4a61-a1a7-3c1126b6d3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ea2bd-41f8-4368-8571-cc225f7923a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9f282af-96c0-47e9-8942-134d8f7f6a72}" ma:internalName="TaxCatchAll" ma:showField="CatchAllData" ma:web="73dea2bd-41f8-4368-8571-cc225f7923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0B6A23-29F7-4EFA-A400-3E9D0533D6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2B7245-1636-4481-823E-69BA11171CC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c52ce928-5134-45e6-99cb-75fa4e4a1f07"/>
    <ds:schemaRef ds:uri="http://schemas.microsoft.com/office/2006/documentManagement/types"/>
    <ds:schemaRef ds:uri="73dea2bd-41f8-4368-8571-cc225f7923a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BB1B8A-33F6-4CDE-93D4-E113BB7F8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2ce928-5134-45e6-99cb-75fa4e4a1f07"/>
    <ds:schemaRef ds:uri="73dea2bd-41f8-4368-8571-cc225f792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2634</Words>
  <Application>Microsoft Office PowerPoint</Application>
  <PresentationFormat>On-screen Show (4:3)</PresentationFormat>
  <Paragraphs>526</Paragraphs>
  <Slides>76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Wingdings</vt:lpstr>
      <vt:lpstr>Emergency Map Postings</vt:lpstr>
      <vt:lpstr>Web versions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SDSMT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jroberts</dc:creator>
  <cp:lastModifiedBy>Smallbrock, Margaret A.</cp:lastModifiedBy>
  <cp:revision>6</cp:revision>
  <cp:lastPrinted>2025-03-13T22:18:14Z</cp:lastPrinted>
  <dcterms:created xsi:type="dcterms:W3CDTF">2007-05-07T16:13:54Z</dcterms:created>
  <dcterms:modified xsi:type="dcterms:W3CDTF">2025-04-09T22:03:47Z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800</vt:r8>
  </property>
  <property fmtid="{D5CDD505-2E9C-101B-9397-08002B2CF9AE}" pid="3" name="ContentTypeId">
    <vt:lpwstr>0x01010019B0C1658EAAFE4986DAF3A9C00CD552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