
<file path=[Content_Types].xml><?xml version="1.0" encoding="utf-8"?>
<Types xmlns="http://schemas.openxmlformats.org/package/2006/content-types">
  <Default Extension="png" ContentType="image/png"/>
  <Default Extension="png&amp;ehk=jYKkOAeOwDklu2wu" ContentType="image/png"/>
  <Default Extension="jpeg" ContentType="image/jpeg"/>
  <Default Extension="emf" ContentType="image/x-emf"/>
  <Default Extension="rels" ContentType="application/vnd.openxmlformats-package.relationships+xml"/>
  <Default Extension="xml" ContentType="application/xml"/>
  <Default Extension="png&amp;ehk=AhmRkKTI3P7p0uKfRQOgFg&amp;r=0&amp;pid=OfficeInsert"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265" r:id="rId2"/>
    <p:sldId id="257" r:id="rId3"/>
    <p:sldId id="269" r:id="rId4"/>
    <p:sldId id="270" r:id="rId5"/>
    <p:sldId id="275" r:id="rId6"/>
    <p:sldId id="272" r:id="rId7"/>
    <p:sldId id="273" r:id="rId8"/>
    <p:sldId id="276" r:id="rId9"/>
    <p:sldId id="271" r:id="rId10"/>
    <p:sldId id="274" r:id="rId11"/>
    <p:sldId id="277" r:id="rId12"/>
    <p:sldId id="278" r:id="rId13"/>
    <p:sldId id="279" r:id="rId14"/>
    <p:sldId id="280" r:id="rId15"/>
    <p:sldId id="281" r:id="rId16"/>
    <p:sldId id="282" r:id="rId17"/>
    <p:sldId id="283" r:id="rId18"/>
    <p:sldId id="28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C46"/>
    <a:srgbClr val="011C4F"/>
    <a:srgbClr val="011C2B"/>
    <a:srgbClr val="B3A3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42"/>
    <p:restoredTop sz="94683"/>
  </p:normalViewPr>
  <p:slideViewPr>
    <p:cSldViewPr snapToGrid="0" snapToObjects="1">
      <p:cViewPr varScale="1">
        <p:scale>
          <a:sx n="115" d="100"/>
          <a:sy n="115" d="100"/>
        </p:scale>
        <p:origin x="11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80122A-0559-F14A-8077-81E980626814}" type="datetimeFigureOut">
              <a:rPr lang="en-US" smtClean="0"/>
              <a:t>8/31/2017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C5F2F4-5576-994C-AE7B-A6A45FE50403}" type="slidenum">
              <a:rPr lang="en-US" smtClean="0"/>
              <a:t>‹#›</a:t>
            </a:fld>
            <a:endParaRPr lang="en-US"/>
          </a:p>
        </p:txBody>
      </p:sp>
    </p:spTree>
    <p:extLst>
      <p:ext uri="{BB962C8B-B14F-4D97-AF65-F5344CB8AC3E}">
        <p14:creationId xmlns:p14="http://schemas.microsoft.com/office/powerpoint/2010/main" val="834882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01FF8-BC8B-9142-BF95-79B80C5450C1}" type="datetimeFigureOut">
              <a:rPr lang="en-US" smtClean="0"/>
              <a:t>8/31/2017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F8CC5-EDF5-7D4D-BB49-2CAE61E85E65}" type="slidenum">
              <a:rPr lang="en-US" smtClean="0"/>
              <a:t>‹#›</a:t>
            </a:fld>
            <a:endParaRPr lang="en-US"/>
          </a:p>
        </p:txBody>
      </p:sp>
    </p:spTree>
    <p:extLst>
      <p:ext uri="{BB962C8B-B14F-4D97-AF65-F5344CB8AC3E}">
        <p14:creationId xmlns:p14="http://schemas.microsoft.com/office/powerpoint/2010/main" val="84079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D26DD-B174-AE49-AD09-58BBC77E7E7A}"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D26DD-B174-AE49-AD09-58BBC77E7E7A}" type="datetimeFigureOut">
              <a:rPr lang="en-US" smtClean="0"/>
              <a:t>8/31/2017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ED26DD-B174-AE49-AD09-58BBC77E7E7A}"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ED26DD-B174-AE49-AD09-58BBC77E7E7A}" type="datetimeFigureOut">
              <a:rPr lang="en-US" smtClean="0"/>
              <a:t>8/31/2017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D26DD-B174-AE49-AD09-58BBC77E7E7A}" type="datetimeFigureOut">
              <a:rPr lang="en-US" smtClean="0"/>
              <a:t>8/31/2017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D26DD-B174-AE49-AD09-58BBC77E7E7A}" type="datetimeFigureOut">
              <a:rPr lang="en-US" smtClean="0"/>
              <a:t>8/31/2017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D26DD-B174-AE49-AD09-58BBC77E7E7A}"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D26DD-B174-AE49-AD09-58BBC77E7E7A}" type="datetimeFigureOut">
              <a:rPr lang="en-US" smtClean="0"/>
              <a:t>8/31/2017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53DAA9-0582-2243-89BB-F0234AF45AB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D26DD-B174-AE49-AD09-58BBC77E7E7A}" type="datetimeFigureOut">
              <a:rPr lang="en-US" smtClean="0"/>
              <a:t>8/31/2017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3DAA9-0582-2243-89BB-F0234AF45ABD}" type="slidenum">
              <a:rPr lang="en-US" smtClean="0"/>
              <a:t>‹#›</a:t>
            </a:fld>
            <a:endParaRPr lang="en-US"/>
          </a:p>
        </p:txBody>
      </p:sp>
    </p:spTree>
    <p:extLst>
      <p:ext uri="{BB962C8B-B14F-4D97-AF65-F5344CB8AC3E}">
        <p14:creationId xmlns:p14="http://schemas.microsoft.com/office/powerpoint/2010/main" val="159657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rbara.Mustard@sdsmt.edu" TargetMode="External"/><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Marlin.Kinzer@sdsmt.edu" TargetMode="External"/><Relationship Id="rId4" Type="http://schemas.openxmlformats.org/officeDocument/2006/relationships/hyperlink" Target="mailto:Ann.Brentlinger@sdsmt.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commons.wikimedia.org/wiki/File:Shopping_cart_icon.svg" TargetMode="External"/><Relationship Id="rId5" Type="http://schemas.openxmlformats.org/officeDocument/2006/relationships/image" Target="../media/image7.png&amp;ehk=AhmRkKTI3P7p0uKfRQOgFg&amp;r=0&amp;pid=OfficeInsert"/><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amp;ehk=jYKkOAeOwDklu2wu"/><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416" r="4695"/>
          <a:stretch/>
        </p:blipFill>
        <p:spPr>
          <a:xfrm>
            <a:off x="0" y="0"/>
            <a:ext cx="9144000" cy="6858000"/>
          </a:xfrm>
          <a:prstGeom prst="rect">
            <a:avLst/>
          </a:prstGeom>
        </p:spPr>
      </p:pic>
      <p:sp>
        <p:nvSpPr>
          <p:cNvPr id="5" name="Rectangle 4"/>
          <p:cNvSpPr/>
          <p:nvPr/>
        </p:nvSpPr>
        <p:spPr>
          <a:xfrm>
            <a:off x="0" y="0"/>
            <a:ext cx="9144000" cy="6858001"/>
          </a:xfrm>
          <a:prstGeom prst="rect">
            <a:avLst/>
          </a:prstGeom>
          <a:solidFill>
            <a:srgbClr val="011C4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white"/>
              </a:solidFill>
            </a:endParaRPr>
          </a:p>
        </p:txBody>
      </p:sp>
      <p:sp>
        <p:nvSpPr>
          <p:cNvPr id="7" name="Rectangle 6"/>
          <p:cNvSpPr/>
          <p:nvPr/>
        </p:nvSpPr>
        <p:spPr>
          <a:xfrm>
            <a:off x="3884482" y="-1"/>
            <a:ext cx="1375036" cy="3107586"/>
          </a:xfrm>
          <a:prstGeom prst="rect">
            <a:avLst/>
          </a:prstGeom>
          <a:solidFill>
            <a:srgbClr val="011C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4073" y="3285283"/>
            <a:ext cx="8670174" cy="2246769"/>
          </a:xfrm>
          <a:prstGeom prst="rect">
            <a:avLst/>
          </a:prstGeom>
          <a:noFill/>
        </p:spPr>
        <p:txBody>
          <a:bodyPr wrap="square" rtlCol="0">
            <a:spAutoFit/>
          </a:bodyPr>
          <a:lstStyle/>
          <a:p>
            <a:pPr algn="ctr"/>
            <a:r>
              <a:rPr lang="en-US" sz="3200" b="1" dirty="0">
                <a:solidFill>
                  <a:schemeClr val="bg1"/>
                </a:solidFill>
                <a:latin typeface="Rockwell" charset="0"/>
                <a:ea typeface="Rockwell" charset="0"/>
                <a:cs typeface="Rockwell" charset="0"/>
              </a:rPr>
              <a:t>Purchasing – Printing - Clothing</a:t>
            </a:r>
          </a:p>
          <a:p>
            <a:pPr algn="ctr"/>
            <a:endParaRPr lang="en-US" sz="2400" dirty="0">
              <a:solidFill>
                <a:schemeClr val="bg1"/>
              </a:solidFill>
              <a:latin typeface="Rockwell" charset="0"/>
              <a:ea typeface="Rockwell" charset="0"/>
              <a:cs typeface="Rockwell" charset="0"/>
            </a:endParaRPr>
          </a:p>
          <a:p>
            <a:pPr algn="ctr"/>
            <a:r>
              <a:rPr lang="en-US" sz="1600" dirty="0">
                <a:solidFill>
                  <a:schemeClr val="bg1"/>
                </a:solidFill>
                <a:latin typeface="Rockwell" charset="0"/>
                <a:ea typeface="Rockwell" charset="0"/>
                <a:cs typeface="Rockwell" charset="0"/>
              </a:rPr>
              <a:t>Director of Business Services (Purchasing) – Barb Mustard, </a:t>
            </a:r>
            <a:r>
              <a:rPr lang="en-US" sz="1600" dirty="0">
                <a:solidFill>
                  <a:schemeClr val="bg1"/>
                </a:solidFill>
                <a:latin typeface="Rockwell" charset="0"/>
                <a:ea typeface="Rockwell" charset="0"/>
                <a:cs typeface="Rockwell" charset="0"/>
                <a:hlinkClick r:id="rId3"/>
              </a:rPr>
              <a:t>Barbara.Mustard@sdsmt.edu</a:t>
            </a:r>
            <a:endParaRPr lang="en-US" sz="1600" dirty="0">
              <a:solidFill>
                <a:schemeClr val="bg1"/>
              </a:solidFill>
              <a:latin typeface="Rockwell" charset="0"/>
              <a:ea typeface="Rockwell" charset="0"/>
              <a:cs typeface="Rockwell" charset="0"/>
            </a:endParaRPr>
          </a:p>
          <a:p>
            <a:pPr algn="ctr"/>
            <a:r>
              <a:rPr lang="en-US" sz="1600" dirty="0">
                <a:solidFill>
                  <a:schemeClr val="bg1"/>
                </a:solidFill>
                <a:latin typeface="Rockwell" charset="0"/>
                <a:ea typeface="Rockwell" charset="0"/>
                <a:cs typeface="Rockwell" charset="0"/>
              </a:rPr>
              <a:t>Director of Marketing (Branding) – Ann Brentlinger, </a:t>
            </a:r>
            <a:r>
              <a:rPr lang="en-US" sz="1600" dirty="0">
                <a:solidFill>
                  <a:schemeClr val="bg1"/>
                </a:solidFill>
                <a:latin typeface="Rockwell" charset="0"/>
                <a:ea typeface="Rockwell" charset="0"/>
                <a:cs typeface="Rockwell" charset="0"/>
                <a:hlinkClick r:id="rId4"/>
              </a:rPr>
              <a:t>Ann.Brentlinger@sdsmt.edu</a:t>
            </a:r>
            <a:endParaRPr lang="en-US" sz="1600" dirty="0">
              <a:solidFill>
                <a:schemeClr val="bg1"/>
              </a:solidFill>
              <a:latin typeface="Rockwell" charset="0"/>
              <a:ea typeface="Rockwell" charset="0"/>
              <a:cs typeface="Rockwell" charset="0"/>
            </a:endParaRPr>
          </a:p>
          <a:p>
            <a:pPr algn="ctr"/>
            <a:r>
              <a:rPr lang="en-US" sz="1600" dirty="0">
                <a:solidFill>
                  <a:schemeClr val="bg1"/>
                </a:solidFill>
                <a:latin typeface="Rockwell" charset="0"/>
                <a:ea typeface="Rockwell" charset="0"/>
                <a:cs typeface="Rockwell" charset="0"/>
              </a:rPr>
              <a:t>Director of University Bookstore (Rocker Shop) – Marlin Kinzer, </a:t>
            </a:r>
            <a:r>
              <a:rPr lang="en-US" sz="1600" dirty="0">
                <a:solidFill>
                  <a:schemeClr val="bg1"/>
                </a:solidFill>
                <a:latin typeface="Rockwell" charset="0"/>
                <a:ea typeface="Rockwell" charset="0"/>
                <a:cs typeface="Rockwell" charset="0"/>
                <a:hlinkClick r:id="rId5"/>
              </a:rPr>
              <a:t>Marlin.Kinzer@sdsmt.edu</a:t>
            </a:r>
            <a:r>
              <a:rPr lang="en-US" sz="1600" dirty="0">
                <a:solidFill>
                  <a:schemeClr val="bg1"/>
                </a:solidFill>
                <a:latin typeface="Rockwell" charset="0"/>
                <a:ea typeface="Rockwell" charset="0"/>
                <a:cs typeface="Rockwell" charset="0"/>
              </a:rPr>
              <a:t> </a:t>
            </a:r>
          </a:p>
          <a:p>
            <a:pPr algn="ctr"/>
            <a:endParaRPr lang="en-US" dirty="0">
              <a:solidFill>
                <a:schemeClr val="bg1"/>
              </a:solidFill>
              <a:latin typeface="Rockwell" charset="0"/>
              <a:ea typeface="Rockwell" charset="0"/>
              <a:cs typeface="Rockwell" charset="0"/>
            </a:endParaRPr>
          </a:p>
          <a:p>
            <a:pPr algn="ctr"/>
            <a:endParaRPr lang="en-US" dirty="0">
              <a:solidFill>
                <a:schemeClr val="bg1"/>
              </a:solidFill>
              <a:latin typeface="Rockwell" charset="0"/>
              <a:ea typeface="Rockwell" charset="0"/>
              <a:cs typeface="Rockwel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8875" y="1762748"/>
            <a:ext cx="826249" cy="11213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Tree>
    <p:extLst>
      <p:ext uri="{BB962C8B-B14F-4D97-AF65-F5344CB8AC3E}">
        <p14:creationId xmlns:p14="http://schemas.microsoft.com/office/powerpoint/2010/main" val="80050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Branded Templates</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0" name="Picture 9">
            <a:extLst>
              <a:ext uri="{FF2B5EF4-FFF2-40B4-BE49-F238E27FC236}">
                <a16:creationId xmlns:a16="http://schemas.microsoft.com/office/drawing/2014/main" id="{1113E2FD-4C5A-426E-9683-2AFB9AD62FF0}"/>
              </a:ext>
            </a:extLst>
          </p:cNvPr>
          <p:cNvPicPr>
            <a:picLocks noChangeAspect="1"/>
          </p:cNvPicPr>
          <p:nvPr/>
        </p:nvPicPr>
        <p:blipFill>
          <a:blip r:embed="rId5"/>
          <a:stretch>
            <a:fillRect/>
          </a:stretch>
        </p:blipFill>
        <p:spPr>
          <a:xfrm>
            <a:off x="1073861" y="1777974"/>
            <a:ext cx="2645788" cy="3413108"/>
          </a:xfrm>
          <a:prstGeom prst="rect">
            <a:avLst/>
          </a:prstGeom>
        </p:spPr>
      </p:pic>
      <p:pic>
        <p:nvPicPr>
          <p:cNvPr id="13" name="Picture 12">
            <a:extLst>
              <a:ext uri="{FF2B5EF4-FFF2-40B4-BE49-F238E27FC236}">
                <a16:creationId xmlns:a16="http://schemas.microsoft.com/office/drawing/2014/main" id="{DEEE6A74-DAB6-4976-9CE2-CD59AD5B1E53}"/>
              </a:ext>
            </a:extLst>
          </p:cNvPr>
          <p:cNvPicPr>
            <a:picLocks noChangeAspect="1"/>
          </p:cNvPicPr>
          <p:nvPr/>
        </p:nvPicPr>
        <p:blipFill>
          <a:blip r:embed="rId6"/>
          <a:stretch>
            <a:fillRect/>
          </a:stretch>
        </p:blipFill>
        <p:spPr>
          <a:xfrm>
            <a:off x="4701024" y="2043483"/>
            <a:ext cx="3470476" cy="2602857"/>
          </a:xfrm>
          <a:prstGeom prst="rect">
            <a:avLst/>
          </a:prstGeom>
        </p:spPr>
      </p:pic>
    </p:spTree>
    <p:extLst>
      <p:ext uri="{BB962C8B-B14F-4D97-AF65-F5344CB8AC3E}">
        <p14:creationId xmlns:p14="http://schemas.microsoft.com/office/powerpoint/2010/main" val="718121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416" r="4695"/>
          <a:stretch/>
        </p:blipFill>
        <p:spPr>
          <a:xfrm>
            <a:off x="0" y="0"/>
            <a:ext cx="9144000" cy="6858000"/>
          </a:xfrm>
          <a:prstGeom prst="rect">
            <a:avLst/>
          </a:prstGeom>
        </p:spPr>
      </p:pic>
      <p:sp>
        <p:nvSpPr>
          <p:cNvPr id="5" name="Rectangle 4"/>
          <p:cNvSpPr/>
          <p:nvPr/>
        </p:nvSpPr>
        <p:spPr>
          <a:xfrm>
            <a:off x="0" y="0"/>
            <a:ext cx="9144000" cy="6858001"/>
          </a:xfrm>
          <a:prstGeom prst="rect">
            <a:avLst/>
          </a:prstGeom>
          <a:solidFill>
            <a:srgbClr val="011C4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white"/>
              </a:solidFill>
            </a:endParaRPr>
          </a:p>
        </p:txBody>
      </p:sp>
      <p:sp>
        <p:nvSpPr>
          <p:cNvPr id="7" name="Rectangle 6"/>
          <p:cNvSpPr/>
          <p:nvPr/>
        </p:nvSpPr>
        <p:spPr>
          <a:xfrm>
            <a:off x="3884482" y="-1"/>
            <a:ext cx="1375036" cy="3107586"/>
          </a:xfrm>
          <a:prstGeom prst="rect">
            <a:avLst/>
          </a:prstGeom>
          <a:solidFill>
            <a:srgbClr val="011C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8645" y="3692726"/>
            <a:ext cx="6086707" cy="1323439"/>
          </a:xfrm>
          <a:prstGeom prst="rect">
            <a:avLst/>
          </a:prstGeom>
          <a:noFill/>
        </p:spPr>
        <p:txBody>
          <a:bodyPr wrap="square" rtlCol="0">
            <a:spAutoFit/>
          </a:bodyPr>
          <a:lstStyle/>
          <a:p>
            <a:pPr algn="ctr"/>
            <a:r>
              <a:rPr lang="en-US" sz="3200" b="1" dirty="0">
                <a:solidFill>
                  <a:schemeClr val="bg1"/>
                </a:solidFill>
                <a:latin typeface="Rockwell" charset="0"/>
                <a:ea typeface="Rockwell" charset="0"/>
                <a:cs typeface="Rockwell" charset="0"/>
              </a:rPr>
              <a:t>SD Mines Apparel Licensing</a:t>
            </a:r>
          </a:p>
          <a:p>
            <a:pPr algn="ctr"/>
            <a:r>
              <a:rPr lang="en-US" sz="2400" dirty="0">
                <a:solidFill>
                  <a:schemeClr val="bg1"/>
                </a:solidFill>
                <a:latin typeface="Rockwell" charset="0"/>
                <a:ea typeface="Rockwell" charset="0"/>
                <a:cs typeface="Rockwell" charset="0"/>
              </a:rPr>
              <a:t>Ordering Apparel for</a:t>
            </a:r>
          </a:p>
          <a:p>
            <a:pPr algn="ctr"/>
            <a:r>
              <a:rPr lang="en-US" sz="2400" dirty="0">
                <a:solidFill>
                  <a:schemeClr val="bg1"/>
                </a:solidFill>
                <a:latin typeface="Rockwell" charset="0"/>
                <a:ea typeface="Rockwell" charset="0"/>
                <a:cs typeface="Rockwell" charset="0"/>
              </a:rPr>
              <a:t>Campus Groups &amp; Departments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875" y="1762748"/>
            <a:ext cx="826249" cy="11213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Tree>
    <p:extLst>
      <p:ext uri="{BB962C8B-B14F-4D97-AF65-F5344CB8AC3E}">
        <p14:creationId xmlns:p14="http://schemas.microsoft.com/office/powerpoint/2010/main" val="314018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SD Mines Licensing Policy</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4308872"/>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Approval may not be given for items:</a:t>
            </a:r>
          </a:p>
          <a:p>
            <a:pPr marL="742950" lvl="1" indent="-285750">
              <a:buFont typeface="Arial" charset="0"/>
              <a:buChar char="•"/>
            </a:pPr>
            <a:r>
              <a:rPr lang="en-US" sz="1600" dirty="0">
                <a:solidFill>
                  <a:schemeClr val="bg1"/>
                </a:solidFill>
                <a:latin typeface="Univers 55" charset="0"/>
                <a:ea typeface="Univers 55" charset="0"/>
                <a:cs typeface="Univers 55" charset="0"/>
              </a:rPr>
              <a:t>of poor quality;</a:t>
            </a:r>
          </a:p>
          <a:p>
            <a:pPr marL="742950" lvl="1" indent="-285750">
              <a:buFont typeface="Arial" charset="0"/>
              <a:buChar char="•"/>
            </a:pPr>
            <a:r>
              <a:rPr lang="en-US" sz="1600" dirty="0">
                <a:solidFill>
                  <a:schemeClr val="bg1"/>
                </a:solidFill>
                <a:latin typeface="Univers 55" charset="0"/>
                <a:ea typeface="Univers 55" charset="0"/>
                <a:cs typeface="Univers 55" charset="0"/>
              </a:rPr>
              <a:t>that are not representative of the institution’s mission;</a:t>
            </a:r>
          </a:p>
          <a:p>
            <a:pPr marL="742950" lvl="1" indent="-285750">
              <a:buFont typeface="Arial" charset="0"/>
              <a:buChar char="•"/>
            </a:pPr>
            <a:r>
              <a:rPr lang="en-US" sz="1600" dirty="0">
                <a:solidFill>
                  <a:schemeClr val="bg1"/>
                </a:solidFill>
                <a:latin typeface="Univers 55" charset="0"/>
                <a:ea typeface="Univers 55" charset="0"/>
                <a:cs typeface="Univers 55" charset="0"/>
              </a:rPr>
              <a:t>whose resale does not benefit the institution or a University-recognized entity financially</a:t>
            </a:r>
          </a:p>
          <a:p>
            <a:pPr marL="285750" indent="-285750">
              <a:buFont typeface="Arial" charset="0"/>
              <a:buChar char="•"/>
            </a:pPr>
            <a:r>
              <a:rPr lang="en-US" sz="1600" dirty="0">
                <a:solidFill>
                  <a:schemeClr val="bg1"/>
                </a:solidFill>
                <a:latin typeface="Univers 55" charset="0"/>
                <a:ea typeface="Univers 55" charset="0"/>
                <a:cs typeface="Univers 55" charset="0"/>
              </a:rPr>
              <a:t>Resalable items</a:t>
            </a:r>
          </a:p>
          <a:p>
            <a:pPr marL="742950" lvl="1" indent="-285750">
              <a:buFont typeface="Arial" charset="0"/>
              <a:buChar char="•"/>
            </a:pPr>
            <a:r>
              <a:rPr lang="en-US" sz="1600" dirty="0">
                <a:solidFill>
                  <a:schemeClr val="bg1"/>
                </a:solidFill>
                <a:latin typeface="Univers 55" charset="0"/>
                <a:ea typeface="Univers 55" charset="0"/>
                <a:cs typeface="Univers 55" charset="0"/>
              </a:rPr>
              <a:t>Licensing forms required via Bookstore Director</a:t>
            </a:r>
          </a:p>
          <a:p>
            <a:pPr marL="285750" indent="-285750">
              <a:buFont typeface="Arial" charset="0"/>
              <a:buChar char="•"/>
            </a:pPr>
            <a:r>
              <a:rPr lang="en-US" sz="1600" dirty="0">
                <a:solidFill>
                  <a:schemeClr val="bg1"/>
                </a:solidFill>
                <a:latin typeface="Univers 55" charset="0"/>
                <a:ea typeface="Univers 55" charset="0"/>
                <a:cs typeface="Univers 55" charset="0"/>
              </a:rPr>
              <a:t>Non-resalable items</a:t>
            </a:r>
          </a:p>
          <a:p>
            <a:pPr marL="742950" lvl="1" indent="-285750">
              <a:buFont typeface="Arial" charset="0"/>
              <a:buChar char="•"/>
            </a:pPr>
            <a:r>
              <a:rPr lang="en-US" sz="1600" dirty="0">
                <a:solidFill>
                  <a:schemeClr val="bg1"/>
                </a:solidFill>
                <a:latin typeface="Univers 55" charset="0"/>
                <a:ea typeface="Univers 55" charset="0"/>
                <a:cs typeface="Univers 55" charset="0"/>
              </a:rPr>
              <a:t>Authorized by Vice President of University and Public Relations</a:t>
            </a:r>
            <a:endParaRPr lang="en-US" dirty="0">
              <a:solidFill>
                <a:schemeClr val="bg1"/>
              </a:solidFill>
              <a:latin typeface="Univers 55" charset="0"/>
              <a:ea typeface="Univers 55" charset="0"/>
              <a:cs typeface="Univers 55" charset="0"/>
            </a:endParaRPr>
          </a:p>
          <a:p>
            <a:pPr marL="285750" indent="-285750">
              <a:buFont typeface="Arial" charset="0"/>
              <a:buChar char="•"/>
            </a:pPr>
            <a:endParaRPr lang="en-US" dirty="0">
              <a:solidFill>
                <a:schemeClr val="bg1"/>
              </a:solidFill>
              <a:latin typeface="Univers 55" charset="0"/>
              <a:ea typeface="Univers 55" charset="0"/>
              <a:cs typeface="Univers 55"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8" name="TextBox 17"/>
          <p:cNvSpPr txBox="1"/>
          <p:nvPr/>
        </p:nvSpPr>
        <p:spPr>
          <a:xfrm>
            <a:off x="719002" y="1743719"/>
            <a:ext cx="3602599" cy="3693319"/>
          </a:xfrm>
          <a:prstGeom prst="rect">
            <a:avLst/>
          </a:prstGeom>
          <a:noFill/>
        </p:spPr>
        <p:txBody>
          <a:bodyPr wrap="square" rtlCol="0">
            <a:spAutoFit/>
          </a:bodyPr>
          <a:lstStyle/>
          <a:p>
            <a:r>
              <a:rPr lang="en-US" b="1" dirty="0">
                <a:solidFill>
                  <a:schemeClr val="bg1"/>
                </a:solidFill>
                <a:latin typeface="Univers 55" charset="0"/>
                <a:ea typeface="Univers 55" charset="0"/>
                <a:cs typeface="Univers 55" charset="0"/>
              </a:rPr>
              <a:t>POLICY (V-B-08 – Sept. 2004)</a:t>
            </a:r>
            <a:br>
              <a:rPr lang="en-US" b="1" dirty="0">
                <a:solidFill>
                  <a:schemeClr val="bg1"/>
                </a:solidFill>
                <a:latin typeface="Univers 55" charset="0"/>
                <a:ea typeface="Univers 55" charset="0"/>
                <a:cs typeface="Univers 55" charset="0"/>
              </a:rPr>
            </a:br>
            <a:endParaRPr lang="en-US" b="1" dirty="0">
              <a:solidFill>
                <a:schemeClr val="bg1"/>
              </a:solidFill>
              <a:latin typeface="Univers 55" charset="0"/>
              <a:ea typeface="Univers 55" charset="0"/>
              <a:cs typeface="Univers 55" charset="0"/>
            </a:endParaRPr>
          </a:p>
          <a:p>
            <a:r>
              <a:rPr lang="en-US" b="1" dirty="0">
                <a:solidFill>
                  <a:schemeClr val="bg1"/>
                </a:solidFill>
                <a:latin typeface="Univers 55" charset="0"/>
                <a:ea typeface="Univers 55" charset="0"/>
                <a:cs typeface="Univers 55" charset="0"/>
              </a:rPr>
              <a:t>The University marks are registered with the South Dakota Secretary of State. Licensing for reproduction of all University marks and verbiage on merchandise for resale to faculty, staff, students, and the general public must be approved by the University Bookstore Director or designee.</a:t>
            </a:r>
          </a:p>
        </p:txBody>
      </p:sp>
    </p:spTree>
    <p:extLst>
      <p:ext uri="{BB962C8B-B14F-4D97-AF65-F5344CB8AC3E}">
        <p14:creationId xmlns:p14="http://schemas.microsoft.com/office/powerpoint/2010/main" val="196050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chemeClr val="bg1"/>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Become Licensed &amp; Current Vendors</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944681" y="1421302"/>
            <a:ext cx="3602599" cy="3293209"/>
          </a:xfrm>
          <a:prstGeom prst="rect">
            <a:avLst/>
          </a:prstGeom>
          <a:noFill/>
        </p:spPr>
        <p:txBody>
          <a:bodyPr wrap="square" rtlCol="0">
            <a:spAutoFit/>
          </a:bodyPr>
          <a:lstStyle/>
          <a:p>
            <a:pPr marL="285750" indent="-285750">
              <a:buFont typeface="Arial" charset="0"/>
              <a:buChar char="•"/>
            </a:pPr>
            <a:r>
              <a:rPr lang="en-US" dirty="0">
                <a:solidFill>
                  <a:schemeClr val="bg1"/>
                </a:solidFill>
                <a:latin typeface="Univers 55" charset="0"/>
                <a:ea typeface="Univers 55" charset="0"/>
                <a:cs typeface="Univers 55" charset="0"/>
              </a:rPr>
              <a:t>Fall 2017 Local Vendors</a:t>
            </a:r>
          </a:p>
          <a:p>
            <a:pPr marL="742950" lvl="1" indent="-285750">
              <a:buFont typeface="Arial" charset="0"/>
              <a:buChar char="•"/>
            </a:pPr>
            <a:r>
              <a:rPr lang="en-US" sz="2000" b="1" dirty="0">
                <a:solidFill>
                  <a:schemeClr val="bg1"/>
                </a:solidFill>
                <a:latin typeface="Univers 55" charset="0"/>
                <a:ea typeface="Univers 55" charset="0"/>
                <a:cs typeface="Univers 55" charset="0"/>
              </a:rPr>
              <a:t>Stec’s Advertising Specialties</a:t>
            </a:r>
          </a:p>
          <a:p>
            <a:pPr marL="742950" lvl="1" indent="-285750">
              <a:buFont typeface="Arial" charset="0"/>
              <a:buChar char="•"/>
            </a:pPr>
            <a:r>
              <a:rPr lang="en-US" sz="2000" b="1" dirty="0">
                <a:solidFill>
                  <a:schemeClr val="bg1"/>
                </a:solidFill>
                <a:latin typeface="Univers 55" charset="0"/>
                <a:ea typeface="Univers 55" charset="0"/>
                <a:cs typeface="Univers 55" charset="0"/>
              </a:rPr>
              <a:t>JJ’s Engraving</a:t>
            </a:r>
          </a:p>
          <a:p>
            <a:pPr marL="742950" lvl="1" indent="-285750">
              <a:buFont typeface="Arial" charset="0"/>
              <a:buChar char="•"/>
            </a:pPr>
            <a:r>
              <a:rPr lang="en-US" sz="2000" b="1" dirty="0">
                <a:solidFill>
                  <a:schemeClr val="bg1"/>
                </a:solidFill>
                <a:latin typeface="Univers 55" charset="0"/>
                <a:ea typeface="Univers 55" charset="0"/>
                <a:cs typeface="Univers 55" charset="0"/>
              </a:rPr>
              <a:t>Dakota Sports</a:t>
            </a:r>
          </a:p>
          <a:p>
            <a:pPr marL="742950" lvl="1" indent="-285750">
              <a:buFont typeface="Arial" charset="0"/>
              <a:buChar char="•"/>
            </a:pPr>
            <a:r>
              <a:rPr lang="en-US" sz="2000" b="1" dirty="0">
                <a:solidFill>
                  <a:schemeClr val="bg1"/>
                </a:solidFill>
                <a:latin typeface="Univers 55" charset="0"/>
                <a:ea typeface="Univers 55" charset="0"/>
                <a:cs typeface="Univers 55" charset="0"/>
              </a:rPr>
              <a:t>The Rocker Shop</a:t>
            </a:r>
          </a:p>
          <a:p>
            <a:pPr marL="285750" indent="-285750">
              <a:buFont typeface="Arial" charset="0"/>
              <a:buChar char="•"/>
            </a:pPr>
            <a:r>
              <a:rPr lang="en-US" dirty="0">
                <a:solidFill>
                  <a:schemeClr val="bg1"/>
                </a:solidFill>
                <a:latin typeface="Univers 55" charset="0"/>
                <a:ea typeface="Univers 55" charset="0"/>
                <a:cs typeface="Univers 55" charset="0"/>
              </a:rPr>
              <a:t>No online vendors are licensed at this time</a:t>
            </a:r>
          </a:p>
          <a:p>
            <a:pPr marL="742950" lvl="1" indent="-285750">
              <a:buFont typeface="Arial" charset="0"/>
              <a:buChar char="•"/>
            </a:pPr>
            <a:r>
              <a:rPr lang="en-US" dirty="0">
                <a:solidFill>
                  <a:schemeClr val="bg1"/>
                </a:solidFill>
                <a:latin typeface="Univers 55" charset="0"/>
                <a:ea typeface="Univers 55" charset="0"/>
                <a:cs typeface="Univers 55" charset="0"/>
              </a:rPr>
              <a:t>Custom Ink</a:t>
            </a:r>
          </a:p>
          <a:p>
            <a:pPr marL="742950" lvl="1" indent="-285750">
              <a:buFont typeface="Arial" charset="0"/>
              <a:buChar char="•"/>
            </a:pPr>
            <a:r>
              <a:rPr lang="en-US" dirty="0" err="1">
                <a:solidFill>
                  <a:schemeClr val="bg1"/>
                </a:solidFill>
                <a:latin typeface="Univers 55" charset="0"/>
                <a:ea typeface="Univers 55" charset="0"/>
                <a:cs typeface="Univers 55" charset="0"/>
              </a:rPr>
              <a:t>Vistaprint</a:t>
            </a:r>
            <a:endParaRPr lang="en-US" dirty="0">
              <a:solidFill>
                <a:schemeClr val="bg1"/>
              </a:solidFill>
              <a:latin typeface="Univers 55" charset="0"/>
              <a:ea typeface="Univers 55" charset="0"/>
              <a:cs typeface="Univers 55" charset="0"/>
            </a:endParaRPr>
          </a:p>
          <a:p>
            <a:pPr marL="742950" lvl="1" indent="-285750">
              <a:buFont typeface="Arial" charset="0"/>
              <a:buChar char="•"/>
            </a:pPr>
            <a:r>
              <a:rPr lang="en-US" dirty="0">
                <a:solidFill>
                  <a:schemeClr val="bg1"/>
                </a:solidFill>
                <a:latin typeface="Univers 55" charset="0"/>
                <a:ea typeface="Univers 55" charset="0"/>
                <a:cs typeface="Univers 55" charset="0"/>
              </a:rPr>
              <a:t>Etc.</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4" name="TextBox 13"/>
          <p:cNvSpPr txBox="1"/>
          <p:nvPr/>
        </p:nvSpPr>
        <p:spPr>
          <a:xfrm>
            <a:off x="721318" y="1421302"/>
            <a:ext cx="3745174" cy="4524315"/>
          </a:xfrm>
          <a:prstGeom prst="rect">
            <a:avLst/>
          </a:prstGeom>
          <a:noFill/>
        </p:spPr>
        <p:txBody>
          <a:bodyPr wrap="square" rtlCol="0">
            <a:spAutoFit/>
          </a:bodyPr>
          <a:lstStyle/>
          <a:p>
            <a:pPr marL="285750" indent="-285750">
              <a:buFont typeface="Arial" charset="0"/>
              <a:buChar char="•"/>
            </a:pPr>
            <a:r>
              <a:rPr lang="en-US" dirty="0">
                <a:solidFill>
                  <a:schemeClr val="bg1"/>
                </a:solidFill>
                <a:latin typeface="Univers 55" charset="0"/>
                <a:ea typeface="Univers 55" charset="0"/>
                <a:cs typeface="Univers 55" charset="0"/>
              </a:rPr>
              <a:t>How to Become Licensed</a:t>
            </a:r>
          </a:p>
          <a:p>
            <a:pPr marL="742950" lvl="1" indent="-285750">
              <a:buFont typeface="Arial" charset="0"/>
              <a:buChar char="•"/>
            </a:pPr>
            <a:r>
              <a:rPr lang="en-US" dirty="0">
                <a:solidFill>
                  <a:schemeClr val="bg1"/>
                </a:solidFill>
                <a:latin typeface="Univers 55" charset="0"/>
                <a:ea typeface="Univers 55" charset="0"/>
                <a:cs typeface="Univers 55" charset="0"/>
              </a:rPr>
              <a:t>Complete University’s Non-Exclusive Licensing Agreement</a:t>
            </a:r>
          </a:p>
          <a:p>
            <a:pPr marL="1200150" lvl="2" indent="-285750">
              <a:buFont typeface="Arial" charset="0"/>
              <a:buChar char="•"/>
            </a:pPr>
            <a:r>
              <a:rPr lang="en-US" dirty="0">
                <a:solidFill>
                  <a:schemeClr val="bg1"/>
                </a:solidFill>
                <a:latin typeface="Univers 55" charset="0"/>
                <a:ea typeface="Univers 55" charset="0"/>
                <a:cs typeface="Univers 55" charset="0"/>
              </a:rPr>
              <a:t>Marlin, Bookstore Director</a:t>
            </a:r>
          </a:p>
          <a:p>
            <a:pPr marL="742950" lvl="1" indent="-285750">
              <a:buFont typeface="Arial" charset="0"/>
              <a:buChar char="•"/>
            </a:pPr>
            <a:r>
              <a:rPr lang="en-US" dirty="0">
                <a:solidFill>
                  <a:schemeClr val="bg1"/>
                </a:solidFill>
                <a:latin typeface="Univers 55" charset="0"/>
                <a:ea typeface="Univers 55" charset="0"/>
                <a:cs typeface="Univers 55" charset="0"/>
              </a:rPr>
              <a:t>Cost</a:t>
            </a:r>
          </a:p>
          <a:p>
            <a:pPr marL="1200150" lvl="2" indent="-285750">
              <a:buFont typeface="Arial" charset="0"/>
              <a:buChar char="•"/>
            </a:pPr>
            <a:r>
              <a:rPr lang="en-US" dirty="0">
                <a:solidFill>
                  <a:schemeClr val="bg1"/>
                </a:solidFill>
                <a:latin typeface="Univers 55" charset="0"/>
                <a:ea typeface="Univers 55" charset="0"/>
                <a:cs typeface="Univers 55" charset="0"/>
              </a:rPr>
              <a:t>Initial fee = $100</a:t>
            </a:r>
          </a:p>
          <a:p>
            <a:pPr marL="1200150" lvl="2" indent="-285750">
              <a:buFont typeface="Arial" charset="0"/>
              <a:buChar char="•"/>
            </a:pPr>
            <a:r>
              <a:rPr lang="en-US" dirty="0">
                <a:solidFill>
                  <a:schemeClr val="bg1"/>
                </a:solidFill>
                <a:latin typeface="Univers 55" charset="0"/>
                <a:ea typeface="Univers 55" charset="0"/>
                <a:cs typeface="Univers 55" charset="0"/>
              </a:rPr>
              <a:t>Annual renewal = $50</a:t>
            </a:r>
          </a:p>
          <a:p>
            <a:pPr marL="1200150" lvl="2" indent="-285750">
              <a:buFont typeface="Arial" charset="0"/>
              <a:buChar char="•"/>
            </a:pPr>
            <a:r>
              <a:rPr lang="en-US" dirty="0">
                <a:solidFill>
                  <a:schemeClr val="bg1"/>
                </a:solidFill>
                <a:latin typeface="Univers 55" charset="0"/>
                <a:ea typeface="Univers 55" charset="0"/>
                <a:cs typeface="Univers 55" charset="0"/>
              </a:rPr>
              <a:t>Art approvals required</a:t>
            </a:r>
          </a:p>
          <a:p>
            <a:pPr marL="1200150" lvl="2" indent="-285750">
              <a:buFont typeface="Arial" charset="0"/>
              <a:buChar char="•"/>
            </a:pPr>
            <a:r>
              <a:rPr lang="en-US" dirty="0">
                <a:solidFill>
                  <a:schemeClr val="bg1"/>
                </a:solidFill>
                <a:latin typeface="Univers 55" charset="0"/>
                <a:ea typeface="Univers 55" charset="0"/>
                <a:cs typeface="Univers 55" charset="0"/>
              </a:rPr>
              <a:t>Royalty rate is 10% of net price of goods</a:t>
            </a:r>
          </a:p>
          <a:p>
            <a:pPr marL="742950" lvl="1" indent="-285750">
              <a:buFont typeface="Arial" charset="0"/>
              <a:buChar char="•"/>
            </a:pPr>
            <a:r>
              <a:rPr lang="en-US" dirty="0">
                <a:solidFill>
                  <a:schemeClr val="bg1"/>
                </a:solidFill>
                <a:latin typeface="Univers 55" charset="0"/>
                <a:ea typeface="Univers 55" charset="0"/>
                <a:cs typeface="Univers 55" charset="0"/>
              </a:rPr>
              <a:t>Depending upon the vendor, licensing time frame can vary</a:t>
            </a:r>
            <a:endParaRPr lang="en-US" sz="2000" dirty="0">
              <a:solidFill>
                <a:schemeClr val="bg1"/>
              </a:solidFill>
              <a:latin typeface="Univers 55" charset="0"/>
              <a:ea typeface="Univers 55" charset="0"/>
              <a:cs typeface="Univers 55" charset="0"/>
            </a:endParaRPr>
          </a:p>
        </p:txBody>
      </p:sp>
    </p:spTree>
    <p:extLst>
      <p:ext uri="{BB962C8B-B14F-4D97-AF65-F5344CB8AC3E}">
        <p14:creationId xmlns:p14="http://schemas.microsoft.com/office/powerpoint/2010/main" val="107555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Custom Shirt Order Form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616995"/>
            <a:ext cx="3602599" cy="2585323"/>
          </a:xfrm>
          <a:prstGeom prst="rect">
            <a:avLst/>
          </a:prstGeom>
          <a:noFill/>
        </p:spPr>
        <p:txBody>
          <a:bodyPr wrap="square" rtlCol="0">
            <a:spAutoFit/>
          </a:bodyPr>
          <a:lstStyle/>
          <a:p>
            <a:pPr marL="285750" indent="-285750">
              <a:buFont typeface="Arial" charset="0"/>
              <a:buChar char="•"/>
            </a:pPr>
            <a:r>
              <a:rPr lang="en-US" u="sng" dirty="0">
                <a:solidFill>
                  <a:schemeClr val="bg1"/>
                </a:solidFill>
                <a:latin typeface="Univers 55" charset="0"/>
                <a:ea typeface="Univers 55" charset="0"/>
                <a:cs typeface="Univers 55" charset="0"/>
              </a:rPr>
              <a:t>www.hardrockershop.com</a:t>
            </a:r>
          </a:p>
          <a:p>
            <a:pPr marL="285750" indent="-285750">
              <a:buFont typeface="Arial" charset="0"/>
              <a:buChar char="•"/>
            </a:pPr>
            <a:r>
              <a:rPr lang="en-US" dirty="0">
                <a:solidFill>
                  <a:schemeClr val="bg1"/>
                </a:solidFill>
                <a:latin typeface="Univers 55" charset="0"/>
                <a:ea typeface="Univers 55" charset="0"/>
                <a:cs typeface="Univers 55" charset="0"/>
              </a:rPr>
              <a:t>Left hand side, select “Resources”</a:t>
            </a:r>
          </a:p>
          <a:p>
            <a:pPr marL="285750" indent="-285750">
              <a:buFont typeface="Arial" charset="0"/>
              <a:buChar char="•"/>
            </a:pPr>
            <a:r>
              <a:rPr lang="en-US" dirty="0">
                <a:solidFill>
                  <a:schemeClr val="bg1"/>
                </a:solidFill>
                <a:latin typeface="Univers 55" charset="0"/>
                <a:ea typeface="Univers 55" charset="0"/>
                <a:cs typeface="Univers 55" charset="0"/>
              </a:rPr>
              <a:t>Click “Custom Shirt Orders”</a:t>
            </a:r>
          </a:p>
          <a:p>
            <a:pPr marL="285750" indent="-285750">
              <a:buFont typeface="Arial" charset="0"/>
              <a:buChar char="•"/>
            </a:pPr>
            <a:r>
              <a:rPr lang="en-US" dirty="0">
                <a:solidFill>
                  <a:schemeClr val="bg1"/>
                </a:solidFill>
                <a:latin typeface="Univers 55" charset="0"/>
                <a:ea typeface="Univers 55" charset="0"/>
                <a:cs typeface="Univers 55" charset="0"/>
              </a:rPr>
              <a:t>Fill out via Adobe or print</a:t>
            </a:r>
          </a:p>
          <a:p>
            <a:pPr marL="285750" indent="-285750">
              <a:buFont typeface="Arial" charset="0"/>
              <a:buChar char="•"/>
            </a:pPr>
            <a:r>
              <a:rPr lang="en-US" dirty="0">
                <a:solidFill>
                  <a:schemeClr val="bg1"/>
                </a:solidFill>
                <a:latin typeface="Univers 55" charset="0"/>
                <a:ea typeface="Univers 55" charset="0"/>
                <a:cs typeface="Univers 55" charset="0"/>
              </a:rPr>
              <a:t>Submit to The Rocker Shop</a:t>
            </a:r>
          </a:p>
          <a:p>
            <a:pPr marL="742950" lvl="1" indent="-285750">
              <a:buFont typeface="Arial" charset="0"/>
              <a:buChar char="•"/>
            </a:pPr>
            <a:r>
              <a:rPr lang="en-US" dirty="0">
                <a:solidFill>
                  <a:schemeClr val="bg1"/>
                </a:solidFill>
                <a:latin typeface="Univers 55" charset="0"/>
                <a:ea typeface="Univers 55" charset="0"/>
                <a:cs typeface="Univers 55" charset="0"/>
              </a:rPr>
              <a:t>Email:</a:t>
            </a:r>
          </a:p>
          <a:p>
            <a:pPr marL="1200150" lvl="2" indent="-285750">
              <a:buFont typeface="Arial" charset="0"/>
              <a:buChar char="•"/>
            </a:pPr>
            <a:r>
              <a:rPr lang="en-US" dirty="0">
                <a:solidFill>
                  <a:schemeClr val="bg1"/>
                </a:solidFill>
                <a:latin typeface="Univers 55" charset="0"/>
                <a:ea typeface="Univers 55" charset="0"/>
                <a:cs typeface="Univers 55" charset="0"/>
              </a:rPr>
              <a:t>Carla Heavlin</a:t>
            </a:r>
          </a:p>
          <a:p>
            <a:pPr marL="1200150" lvl="2" indent="-285750">
              <a:buFont typeface="Arial" charset="0"/>
              <a:buChar char="•"/>
            </a:pPr>
            <a:r>
              <a:rPr lang="en-US" dirty="0">
                <a:solidFill>
                  <a:schemeClr val="bg1"/>
                </a:solidFill>
                <a:latin typeface="Univers 55" charset="0"/>
                <a:ea typeface="Univers 55" charset="0"/>
                <a:cs typeface="Univers 55" charset="0"/>
              </a:rPr>
              <a:t>Marlin Kinzer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879" y="3224187"/>
            <a:ext cx="2328063" cy="30127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34" y="1309200"/>
            <a:ext cx="2305243" cy="2983256"/>
          </a:xfrm>
          <a:prstGeom prst="rect">
            <a:avLst/>
          </a:prstGeom>
        </p:spPr>
      </p:pic>
    </p:spTree>
    <p:extLst>
      <p:ext uri="{BB962C8B-B14F-4D97-AF65-F5344CB8AC3E}">
        <p14:creationId xmlns:p14="http://schemas.microsoft.com/office/powerpoint/2010/main" val="78481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Approved SD Mines Logos &amp; Verbiage</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3631763"/>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Trademarks</a:t>
            </a:r>
          </a:p>
          <a:p>
            <a:pPr marL="742950" lvl="1" indent="-285750">
              <a:buFont typeface="Arial" charset="0"/>
              <a:buChar char="•"/>
            </a:pPr>
            <a:r>
              <a:rPr lang="en-US" sz="1600" dirty="0">
                <a:solidFill>
                  <a:schemeClr val="bg1"/>
                </a:solidFill>
                <a:latin typeface="Univers 55" charset="0"/>
                <a:ea typeface="Univers 55" charset="0"/>
                <a:cs typeface="Univers 55" charset="0"/>
              </a:rPr>
              <a:t>Licensed marks = federal trademarks</a:t>
            </a:r>
          </a:p>
          <a:p>
            <a:pPr marL="742950" lvl="1" indent="-285750">
              <a:buFont typeface="Arial" charset="0"/>
              <a:buChar char="•"/>
            </a:pPr>
            <a:r>
              <a:rPr lang="en-US" sz="1600" dirty="0">
                <a:solidFill>
                  <a:schemeClr val="bg1"/>
                </a:solidFill>
                <a:latin typeface="Univers 55" charset="0"/>
                <a:ea typeface="Univers 55" charset="0"/>
                <a:cs typeface="Univers 55" charset="0"/>
              </a:rPr>
              <a:t>Cannot be reproduced UNLESS licensed to do so</a:t>
            </a:r>
          </a:p>
          <a:p>
            <a:pPr marL="285750" indent="-285750">
              <a:buFont typeface="Arial" charset="0"/>
              <a:buChar char="•"/>
            </a:pPr>
            <a:r>
              <a:rPr lang="en-US" sz="1600" dirty="0">
                <a:solidFill>
                  <a:schemeClr val="bg1"/>
                </a:solidFill>
                <a:latin typeface="Univers 55" charset="0"/>
                <a:ea typeface="Univers 55" charset="0"/>
                <a:cs typeface="Univers 55" charset="0"/>
              </a:rPr>
              <a:t>Verbiage</a:t>
            </a:r>
          </a:p>
          <a:p>
            <a:pPr marL="742950" lvl="1" indent="-285750">
              <a:buFont typeface="Arial" charset="0"/>
              <a:buChar char="•"/>
            </a:pPr>
            <a:r>
              <a:rPr lang="en-US" sz="1400" dirty="0">
                <a:solidFill>
                  <a:schemeClr val="bg1"/>
                </a:solidFill>
                <a:latin typeface="Univers 55" charset="0"/>
                <a:ea typeface="Univers 55" charset="0"/>
                <a:cs typeface="Univers 55" charset="0"/>
              </a:rPr>
              <a:t>“HARDROCKERS”</a:t>
            </a:r>
          </a:p>
          <a:p>
            <a:pPr marL="742950" lvl="1" indent="-285750">
              <a:buFont typeface="Arial" charset="0"/>
              <a:buChar char="•"/>
            </a:pPr>
            <a:r>
              <a:rPr lang="en-US" sz="1400" dirty="0">
                <a:solidFill>
                  <a:schemeClr val="bg1"/>
                </a:solidFill>
                <a:latin typeface="Univers 55" charset="0"/>
                <a:ea typeface="Univers 55" charset="0"/>
                <a:cs typeface="Univers 55" charset="0"/>
              </a:rPr>
              <a:t>“SD MINES”</a:t>
            </a:r>
          </a:p>
          <a:p>
            <a:pPr marL="742950" lvl="1" indent="-285750">
              <a:buFont typeface="Arial" charset="0"/>
              <a:buChar char="•"/>
            </a:pPr>
            <a:r>
              <a:rPr lang="en-US" sz="1400" dirty="0">
                <a:solidFill>
                  <a:schemeClr val="bg1"/>
                </a:solidFill>
                <a:latin typeface="Univers 55" charset="0"/>
                <a:ea typeface="Univers 55" charset="0"/>
                <a:cs typeface="Univers 55" charset="0"/>
              </a:rPr>
              <a:t>“SOUTH DAKOTA MINES”</a:t>
            </a:r>
          </a:p>
          <a:p>
            <a:pPr marL="742950" lvl="1" indent="-285750">
              <a:buFont typeface="Arial" charset="0"/>
              <a:buChar char="•"/>
            </a:pPr>
            <a:r>
              <a:rPr lang="en-US" sz="1400" dirty="0">
                <a:solidFill>
                  <a:schemeClr val="bg1"/>
                </a:solidFill>
                <a:latin typeface="Univers 55" charset="0"/>
                <a:ea typeface="Univers 55" charset="0"/>
                <a:cs typeface="Univers 55" charset="0"/>
              </a:rPr>
              <a:t>“SOUTH DAKOTA SCHOOL OF 	MINES &amp; TECHNOLOGY</a:t>
            </a:r>
          </a:p>
          <a:p>
            <a:pPr marL="742950" lvl="1" indent="-285750">
              <a:buFont typeface="Arial" charset="0"/>
              <a:buChar char="•"/>
            </a:pPr>
            <a:r>
              <a:rPr lang="en-US" sz="1400" dirty="0">
                <a:solidFill>
                  <a:schemeClr val="bg1"/>
                </a:solidFill>
                <a:latin typeface="Univers 55" charset="0"/>
                <a:ea typeface="Univers 55" charset="0"/>
                <a:cs typeface="Univers 55" charset="0"/>
              </a:rPr>
              <a:t>NO “AND” -  MUST BE “&amp;”</a:t>
            </a:r>
          </a:p>
          <a:p>
            <a:pPr marL="285750" indent="-285750">
              <a:buFont typeface="Arial" charset="0"/>
              <a:buChar char="•"/>
            </a:pPr>
            <a:r>
              <a:rPr lang="en-US" sz="1600" dirty="0">
                <a:solidFill>
                  <a:schemeClr val="bg1"/>
                </a:solidFill>
                <a:latin typeface="Univers 55" charset="0"/>
                <a:ea typeface="Univers 55" charset="0"/>
                <a:cs typeface="Univers 55" charset="0"/>
              </a:rPr>
              <a:t>UR, Rocker Shop, and approved vendors can help with artwork/graphics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3" name="Rectangle 2"/>
          <p:cNvSpPr/>
          <p:nvPr/>
        </p:nvSpPr>
        <p:spPr>
          <a:xfrm>
            <a:off x="668132" y="1591408"/>
            <a:ext cx="3903868" cy="426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27" y="1887291"/>
            <a:ext cx="1693559" cy="169355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6086" y="1825990"/>
            <a:ext cx="1816163" cy="181616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1025" y="3700030"/>
            <a:ext cx="2097770" cy="2097770"/>
          </a:xfrm>
          <a:prstGeom prst="rect">
            <a:avLst/>
          </a:prstGeom>
        </p:spPr>
      </p:pic>
    </p:spTree>
    <p:extLst>
      <p:ext uri="{BB962C8B-B14F-4D97-AF65-F5344CB8AC3E}">
        <p14:creationId xmlns:p14="http://schemas.microsoft.com/office/powerpoint/2010/main" val="99514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Campus Groups Rocker Shop Has Worked With</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743719"/>
            <a:ext cx="3602599" cy="3539430"/>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Veterans Club</a:t>
            </a:r>
          </a:p>
          <a:p>
            <a:pPr marL="285750" indent="-285750">
              <a:buFont typeface="Arial" charset="0"/>
              <a:buChar char="•"/>
            </a:pPr>
            <a:r>
              <a:rPr lang="en-US" sz="1600" dirty="0">
                <a:solidFill>
                  <a:schemeClr val="bg1"/>
                </a:solidFill>
                <a:latin typeface="Univers 55" charset="0"/>
                <a:ea typeface="Univers 55" charset="0"/>
                <a:cs typeface="Univers 55" charset="0"/>
              </a:rPr>
              <a:t>Moon Rockers</a:t>
            </a:r>
          </a:p>
          <a:p>
            <a:pPr marL="285750" indent="-285750">
              <a:buFont typeface="Arial" charset="0"/>
              <a:buChar char="•"/>
            </a:pPr>
            <a:r>
              <a:rPr lang="en-US" sz="1600" dirty="0">
                <a:solidFill>
                  <a:schemeClr val="bg1"/>
                </a:solidFill>
                <a:latin typeface="Univers 55" charset="0"/>
                <a:ea typeface="Univers 55" charset="0"/>
                <a:cs typeface="Univers 55" charset="0"/>
              </a:rPr>
              <a:t>Residence Life</a:t>
            </a:r>
          </a:p>
          <a:p>
            <a:pPr marL="285750" indent="-285750">
              <a:buFont typeface="Arial" charset="0"/>
              <a:buChar char="•"/>
            </a:pPr>
            <a:r>
              <a:rPr lang="en-US" sz="1600" dirty="0">
                <a:solidFill>
                  <a:schemeClr val="bg1"/>
                </a:solidFill>
                <a:latin typeface="Univers 55" charset="0"/>
                <a:ea typeface="Univers 55" charset="0"/>
                <a:cs typeface="Univers 55" charset="0"/>
              </a:rPr>
              <a:t>Freshman Day of Service</a:t>
            </a:r>
          </a:p>
          <a:p>
            <a:pPr marL="285750" indent="-285750">
              <a:buFont typeface="Arial" charset="0"/>
              <a:buChar char="•"/>
            </a:pPr>
            <a:r>
              <a:rPr lang="en-US" sz="1600" dirty="0">
                <a:solidFill>
                  <a:schemeClr val="bg1"/>
                </a:solidFill>
                <a:latin typeface="Univers 55" charset="0"/>
                <a:ea typeface="Univers 55" charset="0"/>
                <a:cs typeface="Univers 55" charset="0"/>
              </a:rPr>
              <a:t>Mines Advantage</a:t>
            </a:r>
          </a:p>
          <a:p>
            <a:pPr marL="285750" indent="-285750">
              <a:buFont typeface="Arial" charset="0"/>
              <a:buChar char="•"/>
            </a:pPr>
            <a:r>
              <a:rPr lang="en-US" sz="1600" dirty="0">
                <a:solidFill>
                  <a:schemeClr val="bg1"/>
                </a:solidFill>
                <a:latin typeface="Univers 55" charset="0"/>
                <a:ea typeface="Univers 55" charset="0"/>
                <a:cs typeface="Univers 55" charset="0"/>
              </a:rPr>
              <a:t>PDI</a:t>
            </a:r>
          </a:p>
          <a:p>
            <a:pPr marL="285750" indent="-285750">
              <a:buFont typeface="Arial" charset="0"/>
              <a:buChar char="•"/>
            </a:pPr>
            <a:r>
              <a:rPr lang="en-US" sz="1600" dirty="0">
                <a:solidFill>
                  <a:schemeClr val="bg1"/>
                </a:solidFill>
                <a:latin typeface="Univers 55" charset="0"/>
                <a:ea typeface="Univers 55" charset="0"/>
                <a:cs typeface="Univers 55" charset="0"/>
              </a:rPr>
              <a:t>Dean of Students Staff</a:t>
            </a:r>
          </a:p>
          <a:p>
            <a:pPr marL="285750" indent="-285750">
              <a:buFont typeface="Arial" charset="0"/>
              <a:buChar char="•"/>
            </a:pPr>
            <a:r>
              <a:rPr lang="en-US" sz="1600" dirty="0">
                <a:solidFill>
                  <a:schemeClr val="bg1"/>
                </a:solidFill>
                <a:latin typeface="Univers 55" charset="0"/>
                <a:ea typeface="Univers 55" charset="0"/>
                <a:cs typeface="Univers 55" charset="0"/>
              </a:rPr>
              <a:t>Student Senate</a:t>
            </a:r>
          </a:p>
          <a:p>
            <a:pPr marL="285750" indent="-285750">
              <a:buFont typeface="Arial" charset="0"/>
              <a:buChar char="•"/>
            </a:pPr>
            <a:r>
              <a:rPr lang="en-US" sz="1600" dirty="0">
                <a:solidFill>
                  <a:schemeClr val="bg1"/>
                </a:solidFill>
                <a:latin typeface="Univers 55" charset="0"/>
                <a:ea typeface="Univers 55" charset="0"/>
                <a:cs typeface="Univers 55" charset="0"/>
              </a:rPr>
              <a:t>Hardrocker Club Baseball Team</a:t>
            </a:r>
          </a:p>
          <a:p>
            <a:pPr marL="285750" indent="-285750">
              <a:buFont typeface="Arial" charset="0"/>
              <a:buChar char="•"/>
            </a:pPr>
            <a:r>
              <a:rPr lang="en-US" sz="1600" dirty="0">
                <a:solidFill>
                  <a:schemeClr val="bg1"/>
                </a:solidFill>
                <a:latin typeface="Univers 55" charset="0"/>
                <a:ea typeface="Univers 55" charset="0"/>
                <a:cs typeface="Univers 55" charset="0"/>
              </a:rPr>
              <a:t>Circle K</a:t>
            </a:r>
          </a:p>
          <a:p>
            <a:pPr marL="285750" indent="-285750">
              <a:buFont typeface="Arial" charset="0"/>
              <a:buChar char="•"/>
            </a:pPr>
            <a:r>
              <a:rPr lang="en-US" sz="1600" dirty="0">
                <a:solidFill>
                  <a:schemeClr val="bg1"/>
                </a:solidFill>
                <a:latin typeface="Univers 55" charset="0"/>
                <a:ea typeface="Univers 55" charset="0"/>
                <a:cs typeface="Univers 55" charset="0"/>
              </a:rPr>
              <a:t>Dublin Dash</a:t>
            </a:r>
          </a:p>
          <a:p>
            <a:pPr marL="285750" indent="-285750">
              <a:buFont typeface="Arial" charset="0"/>
              <a:buChar char="•"/>
            </a:pPr>
            <a:r>
              <a:rPr lang="en-US" sz="1600" dirty="0">
                <a:solidFill>
                  <a:schemeClr val="bg1"/>
                </a:solidFill>
                <a:latin typeface="Univers 55" charset="0"/>
                <a:ea typeface="Univers 55" charset="0"/>
                <a:cs typeface="Univers 55" charset="0"/>
              </a:rPr>
              <a:t>Mining and Mucking Team</a:t>
            </a:r>
          </a:p>
          <a:p>
            <a:pPr marL="285750" indent="-285750">
              <a:buFont typeface="Arial" charset="0"/>
              <a:buChar char="•"/>
            </a:pPr>
            <a:r>
              <a:rPr lang="en-US" sz="1600" dirty="0">
                <a:solidFill>
                  <a:schemeClr val="bg1"/>
                </a:solidFill>
                <a:latin typeface="Univers 55" charset="0"/>
                <a:ea typeface="Univers 55" charset="0"/>
                <a:cs typeface="Univers 55" charset="0"/>
              </a:rPr>
              <a:t>SD Mines Future Health Science Professionals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43" y="1275957"/>
            <a:ext cx="2495039" cy="1811584"/>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524" y="2539178"/>
            <a:ext cx="2454461" cy="1840846"/>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43" y="3684983"/>
            <a:ext cx="2506090" cy="189813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683" y="4700116"/>
            <a:ext cx="2580302" cy="1720202"/>
          </a:xfrm>
          <a:prstGeom prst="rect">
            <a:avLst/>
          </a:prstGeom>
        </p:spPr>
      </p:pic>
    </p:spTree>
    <p:extLst>
      <p:ext uri="{BB962C8B-B14F-4D97-AF65-F5344CB8AC3E}">
        <p14:creationId xmlns:p14="http://schemas.microsoft.com/office/powerpoint/2010/main" val="276295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REMEMBER:</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4827194" y="1438458"/>
            <a:ext cx="3602599" cy="3785652"/>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Order Form – visit our site</a:t>
            </a:r>
          </a:p>
          <a:p>
            <a:pPr marL="285750" indent="-285750">
              <a:buFont typeface="Arial" charset="0"/>
              <a:buChar char="•"/>
            </a:pPr>
            <a:r>
              <a:rPr lang="en-US" sz="1600" dirty="0">
                <a:solidFill>
                  <a:schemeClr val="bg1"/>
                </a:solidFill>
                <a:latin typeface="Univers 55" charset="0"/>
                <a:ea typeface="Univers 55" charset="0"/>
                <a:cs typeface="Univers 55" charset="0"/>
              </a:rPr>
              <a:t>Rocker Shop staff has over 40 years experience in selling custom apparel</a:t>
            </a:r>
          </a:p>
          <a:p>
            <a:pPr marL="285750" indent="-285750">
              <a:buFont typeface="Arial" charset="0"/>
              <a:buChar char="•"/>
            </a:pPr>
            <a:r>
              <a:rPr lang="en-US" sz="1600" dirty="0">
                <a:solidFill>
                  <a:schemeClr val="bg1"/>
                </a:solidFill>
                <a:latin typeface="Univers 55" charset="0"/>
                <a:ea typeface="Univers 55" charset="0"/>
                <a:cs typeface="Univers 55" charset="0"/>
              </a:rPr>
              <a:t>Rocker Shop is Here to Help</a:t>
            </a:r>
          </a:p>
          <a:p>
            <a:pPr marL="742950" lvl="1" indent="-285750">
              <a:buFont typeface="Arial" charset="0"/>
              <a:buChar char="•"/>
            </a:pPr>
            <a:r>
              <a:rPr lang="en-US" sz="1600" dirty="0">
                <a:solidFill>
                  <a:schemeClr val="bg1"/>
                </a:solidFill>
                <a:latin typeface="Univers 55" charset="0"/>
                <a:ea typeface="Univers 55" charset="0"/>
                <a:cs typeface="Univers 55" charset="0"/>
              </a:rPr>
              <a:t>Whether you purchase from Rocker Shop or another licensed vendor, trademark standards need to be followed</a:t>
            </a:r>
          </a:p>
          <a:p>
            <a:pPr marL="285750" indent="-285750">
              <a:buFont typeface="Arial" charset="0"/>
              <a:buChar char="•"/>
            </a:pPr>
            <a:r>
              <a:rPr lang="en-US" sz="1600" dirty="0">
                <a:solidFill>
                  <a:schemeClr val="bg1"/>
                </a:solidFill>
                <a:latin typeface="Univers 55" charset="0"/>
                <a:ea typeface="Univers 55" charset="0"/>
                <a:cs typeface="Univers 55" charset="0"/>
              </a:rPr>
              <a:t>Save on Fees</a:t>
            </a:r>
          </a:p>
          <a:p>
            <a:pPr marL="742950" lvl="1" indent="-285750">
              <a:buFont typeface="Arial" charset="0"/>
              <a:buChar char="•"/>
            </a:pPr>
            <a:r>
              <a:rPr lang="en-US" sz="1600" dirty="0">
                <a:solidFill>
                  <a:schemeClr val="bg1"/>
                </a:solidFill>
                <a:latin typeface="Univers 55" charset="0"/>
                <a:ea typeface="Univers 55" charset="0"/>
                <a:cs typeface="Univers 55" charset="0"/>
              </a:rPr>
              <a:t>Partnering with UR and the Rocker Shop can save your group art charges and set up fees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
        <p:nvSpPr>
          <p:cNvPr id="12" name="TextBox 11"/>
          <p:cNvSpPr txBox="1"/>
          <p:nvPr/>
        </p:nvSpPr>
        <p:spPr>
          <a:xfrm>
            <a:off x="612298" y="1429458"/>
            <a:ext cx="3602599" cy="5016758"/>
          </a:xfrm>
          <a:prstGeom prst="rect">
            <a:avLst/>
          </a:prstGeom>
          <a:noFill/>
        </p:spPr>
        <p:txBody>
          <a:bodyPr wrap="square" rtlCol="0">
            <a:spAutoFit/>
          </a:bodyPr>
          <a:lstStyle/>
          <a:p>
            <a:pPr marL="285750" indent="-285750">
              <a:buFont typeface="Arial" charset="0"/>
              <a:buChar char="•"/>
            </a:pPr>
            <a:r>
              <a:rPr lang="en-US" sz="1600" dirty="0">
                <a:solidFill>
                  <a:schemeClr val="bg1"/>
                </a:solidFill>
                <a:latin typeface="Univers 55" charset="0"/>
                <a:ea typeface="Univers 55" charset="0"/>
                <a:cs typeface="Univers 55" charset="0"/>
              </a:rPr>
              <a:t>Plan Ahead</a:t>
            </a:r>
          </a:p>
          <a:p>
            <a:pPr marL="742950" lvl="1" indent="-285750">
              <a:buFont typeface="Arial" charset="0"/>
              <a:buChar char="•"/>
            </a:pPr>
            <a:r>
              <a:rPr lang="en-US" sz="1600" dirty="0">
                <a:solidFill>
                  <a:schemeClr val="bg1"/>
                </a:solidFill>
                <a:latin typeface="Univers 55" charset="0"/>
                <a:ea typeface="Univers 55" charset="0"/>
                <a:cs typeface="Univers 55" charset="0"/>
              </a:rPr>
              <a:t>The more lead time = better service and pricing</a:t>
            </a:r>
          </a:p>
          <a:p>
            <a:pPr marL="285750" indent="-285750">
              <a:buFont typeface="Arial" charset="0"/>
              <a:buChar char="•"/>
            </a:pPr>
            <a:r>
              <a:rPr lang="en-US" sz="1600" dirty="0">
                <a:solidFill>
                  <a:schemeClr val="bg1"/>
                </a:solidFill>
                <a:latin typeface="Univers 55" charset="0"/>
                <a:ea typeface="Univers 55" charset="0"/>
                <a:cs typeface="Univers 55" charset="0"/>
              </a:rPr>
              <a:t>Graphic File Types</a:t>
            </a:r>
          </a:p>
          <a:p>
            <a:pPr marL="742950" lvl="1" indent="-285750">
              <a:buFont typeface="Arial" charset="0"/>
              <a:buChar char="•"/>
            </a:pPr>
            <a:r>
              <a:rPr lang="en-US" sz="1600" dirty="0">
                <a:solidFill>
                  <a:schemeClr val="bg1"/>
                </a:solidFill>
                <a:latin typeface="Univers 55" charset="0"/>
                <a:ea typeface="Univers 55" charset="0"/>
                <a:cs typeface="Univers 55" charset="0"/>
              </a:rPr>
              <a:t>Adobe Illustrator (.AI) or .EPS files are required for apparel items</a:t>
            </a:r>
          </a:p>
          <a:p>
            <a:pPr marL="1200150" lvl="2" indent="-285750">
              <a:buFont typeface="Arial" charset="0"/>
              <a:buChar char="•"/>
            </a:pPr>
            <a:r>
              <a:rPr lang="en-US" sz="1600" dirty="0">
                <a:solidFill>
                  <a:schemeClr val="bg1"/>
                </a:solidFill>
                <a:latin typeface="Univers 55" charset="0"/>
                <a:ea typeface="Univers 55" charset="0"/>
                <a:cs typeface="Univers 55" charset="0"/>
              </a:rPr>
              <a:t>JPEG/PNG – not print ready for custom apparel</a:t>
            </a:r>
          </a:p>
          <a:p>
            <a:pPr marL="285750" indent="-285750">
              <a:buFont typeface="Arial" charset="0"/>
              <a:buChar char="•"/>
            </a:pPr>
            <a:r>
              <a:rPr lang="en-US" sz="1600" dirty="0">
                <a:solidFill>
                  <a:schemeClr val="bg1"/>
                </a:solidFill>
                <a:latin typeface="Univers 55" charset="0"/>
                <a:ea typeface="Univers 55" charset="0"/>
                <a:cs typeface="Univers 55" charset="0"/>
              </a:rPr>
              <a:t>Rocker Shop Offers Competitive Pricing</a:t>
            </a:r>
          </a:p>
          <a:p>
            <a:pPr marL="742950" lvl="1" indent="-285750">
              <a:buFont typeface="Arial" charset="0"/>
              <a:buChar char="•"/>
            </a:pPr>
            <a:r>
              <a:rPr lang="en-US" sz="1600" dirty="0">
                <a:solidFill>
                  <a:schemeClr val="bg1"/>
                </a:solidFill>
                <a:latin typeface="Univers 55" charset="0"/>
                <a:ea typeface="Univers 55" charset="0"/>
                <a:cs typeface="Univers 55" charset="0"/>
              </a:rPr>
              <a:t>Special order apparel is sold at a slim margin – usually 10%-20% over cost</a:t>
            </a:r>
          </a:p>
          <a:p>
            <a:pPr marL="285750" indent="-285750">
              <a:buFont typeface="Arial" charset="0"/>
              <a:buChar char="•"/>
            </a:pPr>
            <a:r>
              <a:rPr lang="en-US" sz="1600" dirty="0">
                <a:solidFill>
                  <a:schemeClr val="bg1"/>
                </a:solidFill>
                <a:latin typeface="Univers 55" charset="0"/>
                <a:ea typeface="Univers 55" charset="0"/>
                <a:cs typeface="Univers 55" charset="0"/>
              </a:rPr>
              <a:t>Rocker Shop = On-Campus Convenience</a:t>
            </a:r>
          </a:p>
          <a:p>
            <a:pPr marL="742950" lvl="1" indent="-285750">
              <a:buFont typeface="Arial" charset="0"/>
              <a:buChar char="•"/>
            </a:pPr>
            <a:r>
              <a:rPr lang="en-US" sz="1600" dirty="0">
                <a:solidFill>
                  <a:schemeClr val="bg1"/>
                </a:solidFill>
                <a:latin typeface="Univers 55" charset="0"/>
                <a:ea typeface="Univers 55" charset="0"/>
                <a:cs typeface="Univers 55" charset="0"/>
              </a:rPr>
              <a:t>Campus and Foundation Accounts are easy to use in store</a:t>
            </a:r>
            <a:endParaRPr lang="en-US" dirty="0">
              <a:solidFill>
                <a:schemeClr val="bg1"/>
              </a:solidFill>
              <a:latin typeface="Univers 55" charset="0"/>
              <a:ea typeface="Univers 55" charset="0"/>
              <a:cs typeface="Univers 55" charset="0"/>
            </a:endParaRPr>
          </a:p>
        </p:txBody>
      </p:sp>
    </p:spTree>
    <p:extLst>
      <p:ext uri="{BB962C8B-B14F-4D97-AF65-F5344CB8AC3E}">
        <p14:creationId xmlns:p14="http://schemas.microsoft.com/office/powerpoint/2010/main" val="3045701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416" r="4695"/>
          <a:stretch/>
        </p:blipFill>
        <p:spPr>
          <a:xfrm>
            <a:off x="0" y="0"/>
            <a:ext cx="9144000" cy="6858000"/>
          </a:xfrm>
          <a:prstGeom prst="rect">
            <a:avLst/>
          </a:prstGeom>
        </p:spPr>
      </p:pic>
      <p:sp>
        <p:nvSpPr>
          <p:cNvPr id="5" name="Rectangle 4"/>
          <p:cNvSpPr/>
          <p:nvPr/>
        </p:nvSpPr>
        <p:spPr>
          <a:xfrm>
            <a:off x="0" y="0"/>
            <a:ext cx="9144000" cy="6858001"/>
          </a:xfrm>
          <a:prstGeom prst="rect">
            <a:avLst/>
          </a:prstGeom>
          <a:solidFill>
            <a:srgbClr val="011C4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white"/>
              </a:solidFill>
            </a:endParaRPr>
          </a:p>
        </p:txBody>
      </p:sp>
      <p:sp>
        <p:nvSpPr>
          <p:cNvPr id="7" name="Rectangle 6"/>
          <p:cNvSpPr/>
          <p:nvPr/>
        </p:nvSpPr>
        <p:spPr>
          <a:xfrm>
            <a:off x="3884482" y="-1"/>
            <a:ext cx="1375036" cy="3107586"/>
          </a:xfrm>
          <a:prstGeom prst="rect">
            <a:avLst/>
          </a:prstGeom>
          <a:solidFill>
            <a:srgbClr val="011C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81957" y="3692726"/>
            <a:ext cx="6780083" cy="1692771"/>
          </a:xfrm>
          <a:prstGeom prst="rect">
            <a:avLst/>
          </a:prstGeom>
          <a:noFill/>
        </p:spPr>
        <p:txBody>
          <a:bodyPr wrap="square" rtlCol="0">
            <a:spAutoFit/>
          </a:bodyPr>
          <a:lstStyle/>
          <a:p>
            <a:pPr algn="ctr"/>
            <a:r>
              <a:rPr lang="en-US" sz="3200" b="1" dirty="0">
                <a:solidFill>
                  <a:schemeClr val="bg1"/>
                </a:solidFill>
                <a:latin typeface="Rockwell" charset="0"/>
                <a:ea typeface="Rockwell" charset="0"/>
                <a:cs typeface="Rockwell" charset="0"/>
              </a:rPr>
              <a:t>KEEP IT ON CAMPUS!!!</a:t>
            </a:r>
          </a:p>
          <a:p>
            <a:pPr algn="ctr"/>
            <a:r>
              <a:rPr lang="en-US" sz="2400" dirty="0">
                <a:solidFill>
                  <a:schemeClr val="bg1"/>
                </a:solidFill>
                <a:latin typeface="Rockwell" charset="0"/>
                <a:ea typeface="Rockwell" charset="0"/>
                <a:cs typeface="Rockwell" charset="0"/>
              </a:rPr>
              <a:t>100% of revenue generated by</a:t>
            </a:r>
          </a:p>
          <a:p>
            <a:pPr algn="ctr"/>
            <a:r>
              <a:rPr lang="en-US" sz="2400" dirty="0">
                <a:solidFill>
                  <a:schemeClr val="bg1"/>
                </a:solidFill>
                <a:latin typeface="Rockwell" charset="0"/>
                <a:ea typeface="Rockwell" charset="0"/>
                <a:cs typeface="Rockwell" charset="0"/>
              </a:rPr>
              <a:t>the Rocker Shop goes back into</a:t>
            </a:r>
          </a:p>
          <a:p>
            <a:pPr algn="ctr"/>
            <a:r>
              <a:rPr lang="en-US" sz="2400" dirty="0">
                <a:solidFill>
                  <a:schemeClr val="bg1"/>
                </a:solidFill>
                <a:latin typeface="Rockwell" charset="0"/>
                <a:ea typeface="Rockwell" charset="0"/>
                <a:cs typeface="Rockwell" charset="0"/>
              </a:rPr>
              <a:t>South Dakota School of Mines &amp; Technology!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875" y="1762748"/>
            <a:ext cx="826249" cy="11213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spTree>
    <p:extLst>
      <p:ext uri="{BB962C8B-B14F-4D97-AF65-F5344CB8AC3E}">
        <p14:creationId xmlns:p14="http://schemas.microsoft.com/office/powerpoint/2010/main" val="837607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194" y="295742"/>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Purchasing $ Thresholds</a:t>
            </a:r>
            <a:endParaRPr lang="en-US" sz="2400" dirty="0">
              <a:solidFill>
                <a:srgbClr val="011C4F"/>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sp>
        <p:nvSpPr>
          <p:cNvPr id="14" name="TextBox 13"/>
          <p:cNvSpPr txBox="1"/>
          <p:nvPr/>
        </p:nvSpPr>
        <p:spPr>
          <a:xfrm>
            <a:off x="767854" y="1846845"/>
            <a:ext cx="3602599" cy="2616101"/>
          </a:xfrm>
          <a:prstGeom prst="rect">
            <a:avLst/>
          </a:prstGeom>
          <a:noFill/>
        </p:spPr>
        <p:txBody>
          <a:bodyPr wrap="square" rtlCol="0">
            <a:spAutoFit/>
          </a:bodyPr>
          <a:lstStyle/>
          <a:p>
            <a:r>
              <a:rPr lang="en-US" sz="2000" b="1" dirty="0">
                <a:latin typeface="Univers 55" charset="0"/>
                <a:ea typeface="Univers 55" charset="0"/>
                <a:cs typeface="Univers 55" charset="0"/>
              </a:rPr>
              <a:t>Under $1,000 Purchase:</a:t>
            </a:r>
          </a:p>
          <a:p>
            <a:pPr marL="285750" indent="-285750">
              <a:buFont typeface="Arial" panose="020B0604020202020204" pitchFamily="34" charset="0"/>
              <a:buChar char="•"/>
            </a:pPr>
            <a:r>
              <a:rPr lang="en-US" dirty="0">
                <a:latin typeface="Univers 55" charset="0"/>
                <a:ea typeface="Univers 55" charset="0"/>
                <a:cs typeface="Univers 55" charset="0"/>
              </a:rPr>
              <a:t>Supplies/Equipment purchase on a PO if possible</a:t>
            </a:r>
          </a:p>
          <a:p>
            <a:endParaRPr lang="en-US"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No sales tax on reimbursements</a:t>
            </a:r>
          </a:p>
          <a:p>
            <a:endParaRPr lang="en-US"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All computers, printing, and clothing must be purchased on a PO</a:t>
            </a:r>
          </a:p>
        </p:txBody>
      </p:sp>
      <p:sp>
        <p:nvSpPr>
          <p:cNvPr id="15" name="TextBox 14"/>
          <p:cNvSpPr txBox="1"/>
          <p:nvPr/>
        </p:nvSpPr>
        <p:spPr>
          <a:xfrm>
            <a:off x="5053261" y="1846845"/>
            <a:ext cx="3602599" cy="2062103"/>
          </a:xfrm>
          <a:prstGeom prst="rect">
            <a:avLst/>
          </a:prstGeom>
          <a:noFill/>
        </p:spPr>
        <p:txBody>
          <a:bodyPr wrap="square" rtlCol="0">
            <a:spAutoFit/>
          </a:bodyPr>
          <a:lstStyle/>
          <a:p>
            <a:r>
              <a:rPr lang="en-US" sz="2000" b="1" dirty="0">
                <a:latin typeface="Univers 55" charset="0"/>
                <a:ea typeface="Univers 55" charset="0"/>
                <a:cs typeface="Univers 55" charset="0"/>
              </a:rPr>
              <a:t>Over $1,000:</a:t>
            </a:r>
          </a:p>
          <a:p>
            <a:pPr marL="285750" indent="-285750">
              <a:buFont typeface="Arial" panose="020B0604020202020204" pitchFamily="34" charset="0"/>
              <a:buChar char="•"/>
            </a:pPr>
            <a:r>
              <a:rPr lang="en-US" dirty="0">
                <a:latin typeface="Univers 55" charset="0"/>
                <a:ea typeface="Univers 55" charset="0"/>
                <a:cs typeface="Univers 55" charset="0"/>
              </a:rPr>
              <a:t>PO is </a:t>
            </a:r>
            <a:r>
              <a:rPr lang="en-US" u="sng" dirty="0">
                <a:latin typeface="Univers 55" charset="0"/>
                <a:ea typeface="Univers 55" charset="0"/>
                <a:cs typeface="Univers 55" charset="0"/>
              </a:rPr>
              <a:t>required</a:t>
            </a:r>
            <a:r>
              <a:rPr lang="en-US" dirty="0">
                <a:latin typeface="Univers 55" charset="0"/>
                <a:ea typeface="Univers 55" charset="0"/>
                <a:cs typeface="Univers 55" charset="0"/>
              </a:rPr>
              <a:t> with quote</a:t>
            </a:r>
          </a:p>
          <a:p>
            <a:endParaRPr lang="en-US" dirty="0">
              <a:latin typeface="Univers 55" charset="0"/>
              <a:ea typeface="Univers 55" charset="0"/>
              <a:cs typeface="Univers 55" charset="0"/>
            </a:endParaRPr>
          </a:p>
          <a:p>
            <a:r>
              <a:rPr lang="en-US" b="1" dirty="0">
                <a:latin typeface="Univers 55" charset="0"/>
                <a:ea typeface="Univers 55" charset="0"/>
                <a:cs typeface="Univers 55" charset="0"/>
              </a:rPr>
              <a:t>Over $4,000:</a:t>
            </a:r>
          </a:p>
          <a:p>
            <a:pPr marL="285750" indent="-285750">
              <a:buFont typeface="Arial" panose="020B0604020202020204" pitchFamily="34" charset="0"/>
              <a:buChar char="•"/>
            </a:pPr>
            <a:r>
              <a:rPr lang="en-US" dirty="0">
                <a:latin typeface="Univers 55" charset="0"/>
                <a:ea typeface="Univers 55" charset="0"/>
                <a:cs typeface="Univers 55" charset="0"/>
              </a:rPr>
              <a:t>Sealed bid process</a:t>
            </a:r>
          </a:p>
          <a:p>
            <a:endParaRPr lang="en-US" dirty="0">
              <a:latin typeface="Univers 55" charset="0"/>
              <a:ea typeface="Univers 55" charset="0"/>
              <a:cs typeface="Univers 55" charset="0"/>
            </a:endParaRPr>
          </a:p>
          <a:p>
            <a:r>
              <a:rPr lang="en-US" dirty="0">
                <a:latin typeface="Univers 55" charset="0"/>
                <a:ea typeface="Univers 55" charset="0"/>
                <a:cs typeface="Univers 55" charset="0"/>
              </a:rPr>
              <a:t>State contract items are exempt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pic>
        <p:nvPicPr>
          <p:cNvPr id="21" name="Picture 20">
            <a:extLst>
              <a:ext uri="{FF2B5EF4-FFF2-40B4-BE49-F238E27FC236}">
                <a16:creationId xmlns:a16="http://schemas.microsoft.com/office/drawing/2014/main" id="{2CD77FE5-C512-49C3-8CE7-75D6D679646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19679" y="5244200"/>
            <a:ext cx="1704641" cy="1396442"/>
          </a:xfrm>
          <a:prstGeom prst="rect">
            <a:avLst/>
          </a:prstGeom>
        </p:spPr>
      </p:pic>
      <p:sp>
        <p:nvSpPr>
          <p:cNvPr id="22" name="TextBox 21">
            <a:extLst>
              <a:ext uri="{FF2B5EF4-FFF2-40B4-BE49-F238E27FC236}">
                <a16:creationId xmlns:a16="http://schemas.microsoft.com/office/drawing/2014/main" id="{A8C3397C-0750-4A07-8C23-847670B28B95}"/>
              </a:ext>
            </a:extLst>
          </p:cNvPr>
          <p:cNvSpPr txBox="1"/>
          <p:nvPr/>
        </p:nvSpPr>
        <p:spPr>
          <a:xfrm>
            <a:off x="969156" y="4632226"/>
            <a:ext cx="7686704" cy="338554"/>
          </a:xfrm>
          <a:prstGeom prst="rect">
            <a:avLst/>
          </a:prstGeom>
          <a:noFill/>
        </p:spPr>
        <p:txBody>
          <a:bodyPr wrap="square" rtlCol="0">
            <a:spAutoFit/>
          </a:bodyPr>
          <a:lstStyle/>
          <a:p>
            <a:r>
              <a:rPr lang="en-US" sz="1600" b="1" dirty="0"/>
              <a:t>Admin. Support person for each department submits POs for students and departments</a:t>
            </a:r>
            <a:r>
              <a:rPr lang="en-US" sz="1600" dirty="0"/>
              <a:t>.</a:t>
            </a:r>
          </a:p>
        </p:txBody>
      </p:sp>
    </p:spTree>
    <p:extLst>
      <p:ext uri="{BB962C8B-B14F-4D97-AF65-F5344CB8AC3E}">
        <p14:creationId xmlns:p14="http://schemas.microsoft.com/office/powerpoint/2010/main" val="94123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Accounts Payable   </a:t>
            </a:r>
            <a:r>
              <a:rPr lang="en-US" sz="2400" dirty="0">
                <a:solidFill>
                  <a:schemeClr val="bg1"/>
                </a:solidFill>
                <a:latin typeface="Rockwell" charset="0"/>
                <a:ea typeface="Rockwell" charset="0"/>
                <a:cs typeface="Rockwell" charset="0"/>
              </a:rPr>
              <a:t>|</a:t>
            </a:r>
            <a:r>
              <a:rPr lang="en-US" sz="2400" b="1" dirty="0">
                <a:solidFill>
                  <a:schemeClr val="bg1"/>
                </a:solidFill>
                <a:latin typeface="Rockwell" charset="0"/>
                <a:ea typeface="Rockwell" charset="0"/>
                <a:cs typeface="Rockwell" charset="0"/>
              </a:rPr>
              <a:t>   </a:t>
            </a:r>
            <a:r>
              <a:rPr lang="en-US" sz="2400" dirty="0">
                <a:solidFill>
                  <a:schemeClr val="bg1"/>
                </a:solidFill>
                <a:latin typeface="Rockwell" charset="0"/>
                <a:ea typeface="Rockwell" charset="0"/>
                <a:cs typeface="Rockwell" charset="0"/>
              </a:rPr>
              <a:t>Invoices and Bills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sp>
        <p:nvSpPr>
          <p:cNvPr id="13" name="TextBox 12"/>
          <p:cNvSpPr txBox="1"/>
          <p:nvPr/>
        </p:nvSpPr>
        <p:spPr>
          <a:xfrm>
            <a:off x="5111450" y="1903629"/>
            <a:ext cx="3602599" cy="3693319"/>
          </a:xfrm>
          <a:prstGeom prst="rect">
            <a:avLst/>
          </a:prstGeom>
          <a:noFill/>
        </p:spPr>
        <p:txBody>
          <a:bodyPr wrap="square" rtlCol="0">
            <a:spAutoFit/>
          </a:bodyPr>
          <a:lstStyle/>
          <a:p>
            <a:pPr marL="285750" indent="-285750">
              <a:buFont typeface="Arial" charset="0"/>
              <a:buChar char="•"/>
            </a:pPr>
            <a:r>
              <a:rPr lang="en-US" dirty="0">
                <a:solidFill>
                  <a:schemeClr val="bg1"/>
                </a:solidFill>
                <a:latin typeface="Univers 55" charset="0"/>
                <a:ea typeface="Univers 55" charset="0"/>
                <a:cs typeface="Univers 55" charset="0"/>
              </a:rPr>
              <a:t>Have bill or invoice ready to pay</a:t>
            </a:r>
          </a:p>
          <a:p>
            <a:pPr marL="742950" lvl="1" indent="-285750">
              <a:buFont typeface="Arial" charset="0"/>
              <a:buChar char="•"/>
            </a:pPr>
            <a:r>
              <a:rPr lang="en-US" dirty="0">
                <a:solidFill>
                  <a:schemeClr val="bg1"/>
                </a:solidFill>
                <a:latin typeface="Univers 55" charset="0"/>
                <a:ea typeface="Univers 55" charset="0"/>
                <a:cs typeface="Univers 55" charset="0"/>
              </a:rPr>
              <a:t>Actual invoice</a:t>
            </a:r>
          </a:p>
          <a:p>
            <a:pPr marL="742950" lvl="1" indent="-285750">
              <a:buFont typeface="Arial" charset="0"/>
              <a:buChar char="•"/>
            </a:pPr>
            <a:r>
              <a:rPr lang="en-US" dirty="0">
                <a:solidFill>
                  <a:schemeClr val="bg1"/>
                </a:solidFill>
                <a:latin typeface="Univers 55" charset="0"/>
                <a:ea typeface="Univers 55" charset="0"/>
                <a:cs typeface="Univers 55" charset="0"/>
              </a:rPr>
              <a:t>A# on each invoice</a:t>
            </a:r>
          </a:p>
          <a:p>
            <a:pPr marL="742950" lvl="1" indent="-285750">
              <a:buFont typeface="Arial" charset="0"/>
              <a:buChar char="•"/>
            </a:pPr>
            <a:r>
              <a:rPr lang="en-US" dirty="0">
                <a:solidFill>
                  <a:schemeClr val="bg1"/>
                </a:solidFill>
                <a:latin typeface="Univers 55" charset="0"/>
                <a:ea typeface="Univers 55" charset="0"/>
                <a:cs typeface="Univers 55" charset="0"/>
              </a:rPr>
              <a:t>Fix tax if charged</a:t>
            </a:r>
          </a:p>
          <a:p>
            <a:pPr marL="742950" lvl="1" indent="-285750">
              <a:buFont typeface="Arial" charset="0"/>
              <a:buChar char="•"/>
            </a:pPr>
            <a:r>
              <a:rPr lang="en-US" dirty="0">
                <a:solidFill>
                  <a:schemeClr val="bg1"/>
                </a:solidFill>
                <a:latin typeface="Univers 55" charset="0"/>
                <a:ea typeface="Univers 55" charset="0"/>
                <a:cs typeface="Univers 55" charset="0"/>
              </a:rPr>
              <a:t>Account number</a:t>
            </a:r>
          </a:p>
          <a:p>
            <a:pPr marL="742950" lvl="1" indent="-285750">
              <a:buFont typeface="Arial" charset="0"/>
              <a:buChar char="•"/>
            </a:pPr>
            <a:r>
              <a:rPr lang="en-US" dirty="0">
                <a:solidFill>
                  <a:schemeClr val="bg1"/>
                </a:solidFill>
                <a:latin typeface="Univers 55" charset="0"/>
                <a:ea typeface="Univers 55" charset="0"/>
                <a:cs typeface="Univers 55" charset="0"/>
              </a:rPr>
              <a:t>Authorized Signer</a:t>
            </a:r>
          </a:p>
          <a:p>
            <a:pPr marL="742950" lvl="1" indent="-285750">
              <a:buFont typeface="Arial" charset="0"/>
              <a:buChar char="•"/>
            </a:pPr>
            <a:endParaRPr lang="en-US" dirty="0">
              <a:solidFill>
                <a:schemeClr val="bg1"/>
              </a:solidFill>
              <a:latin typeface="Univers 55" charset="0"/>
              <a:ea typeface="Univers 55" charset="0"/>
              <a:cs typeface="Univers 55" charset="0"/>
            </a:endParaRPr>
          </a:p>
          <a:p>
            <a:pPr marL="285750" indent="-285750">
              <a:buFont typeface="Arial" charset="0"/>
              <a:buChar char="•"/>
            </a:pPr>
            <a:r>
              <a:rPr lang="en-US" dirty="0">
                <a:solidFill>
                  <a:schemeClr val="bg1"/>
                </a:solidFill>
                <a:latin typeface="Univers 55" charset="0"/>
                <a:ea typeface="Univers 55" charset="0"/>
                <a:cs typeface="Univers 55" charset="0"/>
              </a:rPr>
              <a:t>Membership Invoices</a:t>
            </a:r>
          </a:p>
          <a:p>
            <a:pPr marL="742950" lvl="1" indent="-285750">
              <a:buFont typeface="Arial" charset="0"/>
              <a:buChar char="•"/>
            </a:pPr>
            <a:r>
              <a:rPr lang="en-US" dirty="0">
                <a:solidFill>
                  <a:schemeClr val="bg1"/>
                </a:solidFill>
                <a:latin typeface="Univers 55" charset="0"/>
                <a:ea typeface="Univers 55" charset="0"/>
                <a:cs typeface="Univers 55" charset="0"/>
              </a:rPr>
              <a:t>No personal memberships</a:t>
            </a:r>
          </a:p>
          <a:p>
            <a:pPr marL="742950" lvl="1" indent="-285750">
              <a:buFont typeface="Arial" charset="0"/>
              <a:buChar char="•"/>
            </a:pPr>
            <a:r>
              <a:rPr lang="en-US" dirty="0">
                <a:solidFill>
                  <a:schemeClr val="bg1"/>
                </a:solidFill>
                <a:latin typeface="Univers 55" charset="0"/>
                <a:ea typeface="Univers 55" charset="0"/>
                <a:cs typeface="Univers 55" charset="0"/>
              </a:rPr>
              <a:t>Be sure term is on invoice</a:t>
            </a:r>
          </a:p>
          <a:p>
            <a:pPr marL="742950" lvl="1" indent="-285750">
              <a:buFont typeface="Arial" charset="0"/>
              <a:buChar char="•"/>
            </a:pPr>
            <a:r>
              <a:rPr lang="en-US" dirty="0">
                <a:solidFill>
                  <a:schemeClr val="bg1"/>
                </a:solidFill>
                <a:latin typeface="Univers 55" charset="0"/>
                <a:ea typeface="Univers 55" charset="0"/>
                <a:cs typeface="Univers 55" charset="0"/>
              </a:rPr>
              <a:t>Memberships greater than $100  need approval from Director of Finance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5" name="Picture 14">
            <a:extLst>
              <a:ext uri="{FF2B5EF4-FFF2-40B4-BE49-F238E27FC236}">
                <a16:creationId xmlns:a16="http://schemas.microsoft.com/office/drawing/2014/main" id="{4256D56F-E19A-48BA-9509-3F2549B5D09C}"/>
              </a:ext>
            </a:extLst>
          </p:cNvPr>
          <p:cNvPicPr>
            <a:picLocks noChangeAspect="1"/>
          </p:cNvPicPr>
          <p:nvPr/>
        </p:nvPicPr>
        <p:blipFill>
          <a:blip r:embed="rId5"/>
          <a:stretch>
            <a:fillRect/>
          </a:stretch>
        </p:blipFill>
        <p:spPr>
          <a:xfrm>
            <a:off x="879755" y="1685403"/>
            <a:ext cx="3444162" cy="4148318"/>
          </a:xfrm>
          <a:prstGeom prst="rect">
            <a:avLst/>
          </a:prstGeom>
        </p:spPr>
      </p:pic>
    </p:spTree>
    <p:extLst>
      <p:ext uri="{BB962C8B-B14F-4D97-AF65-F5344CB8AC3E}">
        <p14:creationId xmlns:p14="http://schemas.microsoft.com/office/powerpoint/2010/main" val="405929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Accounts Payable  </a:t>
            </a:r>
            <a:r>
              <a:rPr lang="en-US" sz="2400" dirty="0">
                <a:solidFill>
                  <a:srgbClr val="011C4F"/>
                </a:solidFill>
                <a:latin typeface="Rockwell" charset="0"/>
                <a:ea typeface="Rockwell" charset="0"/>
                <a:cs typeface="Rockwell" charset="0"/>
              </a:rPr>
              <a:t>|</a:t>
            </a:r>
            <a:r>
              <a:rPr lang="en-US" sz="2400" b="1" dirty="0">
                <a:solidFill>
                  <a:srgbClr val="011C4F"/>
                </a:solidFill>
                <a:latin typeface="Rockwell" charset="0"/>
                <a:ea typeface="Rockwell" charset="0"/>
                <a:cs typeface="Rockwell" charset="0"/>
              </a:rPr>
              <a:t>   </a:t>
            </a:r>
            <a:r>
              <a:rPr lang="en-US" sz="2400" dirty="0">
                <a:solidFill>
                  <a:srgbClr val="011C4F"/>
                </a:solidFill>
                <a:latin typeface="Rockwell" charset="0"/>
                <a:ea typeface="Rockwell" charset="0"/>
                <a:cs typeface="Rockwell" charset="0"/>
              </a:rPr>
              <a:t>Check Requests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sp>
        <p:nvSpPr>
          <p:cNvPr id="14" name="TextBox 13"/>
          <p:cNvSpPr txBox="1"/>
          <p:nvPr/>
        </p:nvSpPr>
        <p:spPr>
          <a:xfrm>
            <a:off x="523702" y="1846845"/>
            <a:ext cx="3846751" cy="3970318"/>
          </a:xfrm>
          <a:prstGeom prst="rect">
            <a:avLst/>
          </a:prstGeom>
          <a:noFill/>
        </p:spPr>
        <p:txBody>
          <a:bodyPr wrap="square" rtlCol="0">
            <a:spAutoFit/>
          </a:bodyPr>
          <a:lstStyle/>
          <a:p>
            <a:r>
              <a:rPr lang="en-US" b="1" dirty="0">
                <a:latin typeface="Univers 55" charset="0"/>
                <a:ea typeface="Univers 55" charset="0"/>
                <a:cs typeface="Univers 55" charset="0"/>
              </a:rPr>
              <a:t>Check Request (Reimbursement):</a:t>
            </a:r>
          </a:p>
          <a:p>
            <a:endParaRPr lang="en-US" b="1"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Explain, Explain, Explain</a:t>
            </a:r>
          </a:p>
          <a:p>
            <a:pPr marL="742950" lvl="1" indent="-285750">
              <a:buFont typeface="Arial" panose="020B0604020202020204" pitchFamily="34" charset="0"/>
              <a:buChar char="•"/>
            </a:pPr>
            <a:r>
              <a:rPr lang="en-US" dirty="0">
                <a:latin typeface="Univers 55" charset="0"/>
                <a:ea typeface="Univers 55" charset="0"/>
                <a:cs typeface="Univers 55" charset="0"/>
              </a:rPr>
              <a:t>WHAT is being purchased</a:t>
            </a:r>
          </a:p>
          <a:p>
            <a:pPr marL="742950" lvl="1" indent="-285750">
              <a:buFont typeface="Arial" panose="020B0604020202020204" pitchFamily="34" charset="0"/>
              <a:buChar char="•"/>
            </a:pPr>
            <a:r>
              <a:rPr lang="en-US" dirty="0">
                <a:latin typeface="Univers 55" charset="0"/>
                <a:ea typeface="Univers 55" charset="0"/>
                <a:cs typeface="Univers 55" charset="0"/>
              </a:rPr>
              <a:t>WHERE is it located on campus</a:t>
            </a:r>
          </a:p>
          <a:p>
            <a:pPr marL="742950" lvl="1" indent="-285750">
              <a:buFont typeface="Arial" panose="020B0604020202020204" pitchFamily="34" charset="0"/>
              <a:buChar char="•"/>
            </a:pPr>
            <a:r>
              <a:rPr lang="en-US" dirty="0">
                <a:latin typeface="Univers 55" charset="0"/>
                <a:ea typeface="Univers 55" charset="0"/>
                <a:cs typeface="Univers 55" charset="0"/>
              </a:rPr>
              <a:t>WHEN did it arrive</a:t>
            </a:r>
          </a:p>
          <a:p>
            <a:pPr marL="742950" lvl="1" indent="-285750">
              <a:buFont typeface="Arial" panose="020B0604020202020204" pitchFamily="34" charset="0"/>
              <a:buChar char="•"/>
            </a:pPr>
            <a:r>
              <a:rPr lang="en-US" dirty="0">
                <a:latin typeface="Univers 55" charset="0"/>
                <a:ea typeface="Univers 55" charset="0"/>
                <a:cs typeface="Univers 55" charset="0"/>
              </a:rPr>
              <a:t>WHO purchased it</a:t>
            </a:r>
          </a:p>
          <a:p>
            <a:pPr marL="742950" lvl="1" indent="-285750">
              <a:buFont typeface="Arial" panose="020B0604020202020204" pitchFamily="34" charset="0"/>
              <a:buChar char="•"/>
            </a:pPr>
            <a:r>
              <a:rPr lang="en-US" dirty="0">
                <a:latin typeface="Univers 55" charset="0"/>
                <a:ea typeface="Univers 55" charset="0"/>
                <a:cs typeface="Univers 55" charset="0"/>
              </a:rPr>
              <a:t>HOW did they purchase it</a:t>
            </a:r>
          </a:p>
          <a:p>
            <a:pPr marL="742950" lvl="1" indent="-285750">
              <a:buFont typeface="Arial" panose="020B0604020202020204" pitchFamily="34" charset="0"/>
              <a:buChar char="•"/>
            </a:pPr>
            <a:endParaRPr lang="en-US"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Fill out check request form completely  </a:t>
            </a:r>
          </a:p>
          <a:p>
            <a:pPr marL="285750" indent="-285750">
              <a:buFont typeface="Arial" panose="020B0604020202020204" pitchFamily="34" charset="0"/>
              <a:buChar char="•"/>
            </a:pPr>
            <a:endParaRPr lang="en-US"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Authorized signer must sign the form</a:t>
            </a:r>
          </a:p>
        </p:txBody>
      </p:sp>
      <p:sp>
        <p:nvSpPr>
          <p:cNvPr id="15" name="TextBox 14"/>
          <p:cNvSpPr txBox="1"/>
          <p:nvPr/>
        </p:nvSpPr>
        <p:spPr>
          <a:xfrm>
            <a:off x="5053261" y="1846845"/>
            <a:ext cx="3602599" cy="3416320"/>
          </a:xfrm>
          <a:prstGeom prst="rect">
            <a:avLst/>
          </a:prstGeom>
          <a:noFill/>
        </p:spPr>
        <p:txBody>
          <a:bodyPr wrap="square" rtlCol="0">
            <a:spAutoFit/>
          </a:bodyPr>
          <a:lstStyle/>
          <a:p>
            <a:endParaRPr lang="en-US" dirty="0">
              <a:latin typeface="Univers 55" charset="0"/>
              <a:ea typeface="Univers 55" charset="0"/>
              <a:cs typeface="Univers 55" charset="0"/>
            </a:endParaRPr>
          </a:p>
          <a:p>
            <a:endParaRPr lang="en-US" dirty="0">
              <a:latin typeface="Univers 55" charset="0"/>
              <a:ea typeface="Univers 55" charset="0"/>
              <a:cs typeface="Univers 55" charset="0"/>
            </a:endParaRPr>
          </a:p>
          <a:p>
            <a:pPr marL="285750" indent="-285750">
              <a:buFont typeface="Arial" panose="020B0604020202020204" pitchFamily="34" charset="0"/>
              <a:buChar char="•"/>
            </a:pPr>
            <a:r>
              <a:rPr lang="en-US" dirty="0">
                <a:latin typeface="Univers 55" charset="0"/>
                <a:ea typeface="Univers 55" charset="0"/>
                <a:cs typeface="Univers 55" charset="0"/>
              </a:rPr>
              <a:t>Required documentation</a:t>
            </a:r>
          </a:p>
          <a:p>
            <a:pPr marL="742950" lvl="1" indent="-285750">
              <a:buFont typeface="Arial" panose="020B0604020202020204" pitchFamily="34" charset="0"/>
              <a:buChar char="•"/>
            </a:pPr>
            <a:r>
              <a:rPr lang="en-US" dirty="0">
                <a:latin typeface="Univers 55" charset="0"/>
                <a:ea typeface="Univers 55" charset="0"/>
                <a:cs typeface="Univers 55" charset="0"/>
              </a:rPr>
              <a:t>Original receipt</a:t>
            </a:r>
          </a:p>
          <a:p>
            <a:pPr marL="1200150" lvl="2" indent="-285750">
              <a:buFont typeface="Arial" panose="020B0604020202020204" pitchFamily="34" charset="0"/>
              <a:buChar char="•"/>
            </a:pPr>
            <a:r>
              <a:rPr lang="en-US" dirty="0">
                <a:latin typeface="Univers 55" charset="0"/>
                <a:ea typeface="Univers 55" charset="0"/>
                <a:cs typeface="Univers 55" charset="0"/>
              </a:rPr>
              <a:t>Bank statement</a:t>
            </a:r>
          </a:p>
          <a:p>
            <a:pPr marL="742950" lvl="1" indent="-285750">
              <a:buFont typeface="Arial" panose="020B0604020202020204" pitchFamily="34" charset="0"/>
              <a:buChar char="•"/>
            </a:pPr>
            <a:r>
              <a:rPr lang="en-US" dirty="0">
                <a:latin typeface="Univers 55" charset="0"/>
                <a:ea typeface="Univers 55" charset="0"/>
                <a:cs typeface="Univers 55" charset="0"/>
              </a:rPr>
              <a:t>List of names (full name)</a:t>
            </a:r>
          </a:p>
          <a:p>
            <a:pPr marL="1200150" lvl="2" indent="-285750">
              <a:buFont typeface="Arial" panose="020B0604020202020204" pitchFamily="34" charset="0"/>
              <a:buChar char="•"/>
            </a:pPr>
            <a:r>
              <a:rPr lang="en-US" dirty="0">
                <a:latin typeface="Univers 55" charset="0"/>
                <a:ea typeface="Univers 55" charset="0"/>
                <a:cs typeface="Univers 55" charset="0"/>
              </a:rPr>
              <a:t>Food, clothing, ticketed items</a:t>
            </a:r>
          </a:p>
          <a:p>
            <a:pPr marL="742950" lvl="1" indent="-285750">
              <a:buFont typeface="Arial" panose="020B0604020202020204" pitchFamily="34" charset="0"/>
              <a:buChar char="•"/>
            </a:pPr>
            <a:r>
              <a:rPr lang="en-US" dirty="0">
                <a:latin typeface="Univers 55" charset="0"/>
                <a:ea typeface="Univers 55" charset="0"/>
                <a:cs typeface="Univers 55" charset="0"/>
              </a:rPr>
              <a:t>You cannot be reimbursed until the item is received</a:t>
            </a:r>
          </a:p>
          <a:p>
            <a:pPr marL="742950" lvl="1" indent="-285750">
              <a:buFont typeface="Arial" panose="020B0604020202020204" pitchFamily="34" charset="0"/>
              <a:buChar char="•"/>
            </a:pPr>
            <a:r>
              <a:rPr lang="en-US" dirty="0">
                <a:latin typeface="Univers 55" charset="0"/>
                <a:ea typeface="Univers 55" charset="0"/>
                <a:cs typeface="Univers 55" charset="0"/>
              </a:rPr>
              <a:t>No sales tax reimbursed for supplies/equipment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spTree>
    <p:extLst>
      <p:ext uri="{BB962C8B-B14F-4D97-AF65-F5344CB8AC3E}">
        <p14:creationId xmlns:p14="http://schemas.microsoft.com/office/powerpoint/2010/main" val="33373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Logos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pic>
        <p:nvPicPr>
          <p:cNvPr id="1026" name="Picture 2" descr="Image result for caterpillar logo">
            <a:extLst>
              <a:ext uri="{FF2B5EF4-FFF2-40B4-BE49-F238E27FC236}">
                <a16:creationId xmlns:a16="http://schemas.microsoft.com/office/drawing/2014/main" id="{8FF00CEB-C590-436D-8E39-4C6F73A9C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54" y="1398045"/>
            <a:ext cx="34099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logos-download.com/wp-content/uploads/2016/05/Garmin_logo_wordmark.png">
            <a:extLst>
              <a:ext uri="{FF2B5EF4-FFF2-40B4-BE49-F238E27FC236}">
                <a16:creationId xmlns:a16="http://schemas.microsoft.com/office/drawing/2014/main" id="{DC3ACC55-FE0B-49C1-B35F-AD9722790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0683" y="2056608"/>
            <a:ext cx="4031673" cy="10737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OET logo">
            <a:extLst>
              <a:ext uri="{FF2B5EF4-FFF2-40B4-BE49-F238E27FC236}">
                <a16:creationId xmlns:a16="http://schemas.microsoft.com/office/drawing/2014/main" id="{D582B21B-711D-4006-9482-B9FB18C729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983" y="4454078"/>
            <a:ext cx="3671628" cy="11732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icrosoft logo">
            <a:extLst>
              <a:ext uri="{FF2B5EF4-FFF2-40B4-BE49-F238E27FC236}">
                <a16:creationId xmlns:a16="http://schemas.microsoft.com/office/drawing/2014/main" id="{AF6AD202-CDA8-4CA1-8D85-200B381B45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8487" y="4514461"/>
            <a:ext cx="3848793" cy="82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861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Logos You Can Use   </a:t>
            </a:r>
            <a:endParaRPr lang="en-US" sz="2400" dirty="0">
              <a:solidFill>
                <a:srgbClr val="011C4F"/>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sp>
        <p:nvSpPr>
          <p:cNvPr id="11" name="Content Placeholder 2">
            <a:extLst>
              <a:ext uri="{FF2B5EF4-FFF2-40B4-BE49-F238E27FC236}">
                <a16:creationId xmlns:a16="http://schemas.microsoft.com/office/drawing/2014/main" id="{1D09509D-0F34-4FF1-A1AE-D24AC47BB126}"/>
              </a:ext>
            </a:extLst>
          </p:cNvPr>
          <p:cNvSpPr txBox="1">
            <a:spLocks/>
          </p:cNvSpPr>
          <p:nvPr/>
        </p:nvSpPr>
        <p:spPr>
          <a:xfrm>
            <a:off x="3686593" y="1398045"/>
            <a:ext cx="4576953" cy="2128902"/>
          </a:xfrm>
          <a:prstGeom prst="rect">
            <a:avLst/>
          </a:prstGeom>
          <a:ln w="28575">
            <a:no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lang="en-US" sz="1400" dirty="0">
                <a:solidFill>
                  <a:schemeClr val="tx1"/>
                </a:solidFill>
                <a:latin typeface="Univers" panose="020B0503020202020204" pitchFamily="34" charset="0"/>
              </a:rPr>
              <a:t>University logos</a:t>
            </a: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400" b="0" i="0" u="none" strike="noStrike" kern="1200" cap="none" spc="0" normalizeH="0" baseline="0" noProof="0" dirty="0">
              <a:ln>
                <a:noFill/>
              </a:ln>
              <a:solidFill>
                <a:schemeClr val="tx1"/>
              </a:solidFill>
              <a:effectLst/>
              <a:uLnTx/>
              <a:uFillTx/>
              <a:latin typeface="Univers" panose="020B0503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Univers" panose="020B0503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lang="en-US" dirty="0">
              <a:solidFill>
                <a:sysClr val="windowText" lastClr="000000">
                  <a:lumMod val="75000"/>
                  <a:lumOff val="25000"/>
                </a:sysClr>
              </a:solidFill>
              <a:latin typeface="Century Gothic" panose="020B0502020202020204"/>
            </a:endParaRP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B31166"/>
              </a:buClr>
              <a:buSzPct val="8000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4395FC43-7CDC-4F6E-A45F-8E60F7B7854A}"/>
              </a:ext>
            </a:extLst>
          </p:cNvPr>
          <p:cNvPicPr>
            <a:picLocks noChangeAspect="1"/>
          </p:cNvPicPr>
          <p:nvPr/>
        </p:nvPicPr>
        <p:blipFill>
          <a:blip r:embed="rId5"/>
          <a:stretch>
            <a:fillRect/>
          </a:stretch>
        </p:blipFill>
        <p:spPr>
          <a:xfrm>
            <a:off x="2882806" y="1963392"/>
            <a:ext cx="990600" cy="1266825"/>
          </a:xfrm>
          <a:prstGeom prst="rect">
            <a:avLst/>
          </a:prstGeom>
        </p:spPr>
      </p:pic>
      <p:pic>
        <p:nvPicPr>
          <p:cNvPr id="16" name="Picture 15">
            <a:extLst>
              <a:ext uri="{FF2B5EF4-FFF2-40B4-BE49-F238E27FC236}">
                <a16:creationId xmlns:a16="http://schemas.microsoft.com/office/drawing/2014/main" id="{CFBDAFB9-4D14-450B-9DD5-45438E594B8B}"/>
              </a:ext>
            </a:extLst>
          </p:cNvPr>
          <p:cNvPicPr>
            <a:picLocks noChangeAspect="1"/>
          </p:cNvPicPr>
          <p:nvPr/>
        </p:nvPicPr>
        <p:blipFill>
          <a:blip r:embed="rId6"/>
          <a:stretch>
            <a:fillRect/>
          </a:stretch>
        </p:blipFill>
        <p:spPr>
          <a:xfrm>
            <a:off x="4991734" y="1913385"/>
            <a:ext cx="1411216" cy="1366838"/>
          </a:xfrm>
          <a:prstGeom prst="rect">
            <a:avLst/>
          </a:prstGeom>
        </p:spPr>
      </p:pic>
      <p:pic>
        <p:nvPicPr>
          <p:cNvPr id="2" name="Picture 1">
            <a:extLst>
              <a:ext uri="{FF2B5EF4-FFF2-40B4-BE49-F238E27FC236}">
                <a16:creationId xmlns:a16="http://schemas.microsoft.com/office/drawing/2014/main" id="{B9CB5406-3426-44E9-9D38-46FBF8401E14}"/>
              </a:ext>
            </a:extLst>
          </p:cNvPr>
          <p:cNvPicPr>
            <a:picLocks noChangeAspect="1"/>
          </p:cNvPicPr>
          <p:nvPr/>
        </p:nvPicPr>
        <p:blipFill>
          <a:blip r:embed="rId7"/>
          <a:stretch>
            <a:fillRect/>
          </a:stretch>
        </p:blipFill>
        <p:spPr>
          <a:xfrm>
            <a:off x="3022961" y="4637087"/>
            <a:ext cx="3608466" cy="719735"/>
          </a:xfrm>
          <a:prstGeom prst="rect">
            <a:avLst/>
          </a:prstGeom>
        </p:spPr>
      </p:pic>
      <p:sp>
        <p:nvSpPr>
          <p:cNvPr id="8" name="TextBox 7">
            <a:extLst>
              <a:ext uri="{FF2B5EF4-FFF2-40B4-BE49-F238E27FC236}">
                <a16:creationId xmlns:a16="http://schemas.microsoft.com/office/drawing/2014/main" id="{DC25C3EA-AD02-464D-8345-300D6EAF1BE6}"/>
              </a:ext>
            </a:extLst>
          </p:cNvPr>
          <p:cNvSpPr txBox="1"/>
          <p:nvPr/>
        </p:nvSpPr>
        <p:spPr>
          <a:xfrm>
            <a:off x="3686592" y="3986262"/>
            <a:ext cx="4576953" cy="307777"/>
          </a:xfrm>
          <a:prstGeom prst="rect">
            <a:avLst/>
          </a:prstGeom>
          <a:noFill/>
        </p:spPr>
        <p:txBody>
          <a:bodyPr wrap="square" rtlCol="0">
            <a:spAutoFit/>
          </a:bodyPr>
          <a:lstStyle/>
          <a:p>
            <a:r>
              <a:rPr lang="en-US" sz="1400" dirty="0">
                <a:latin typeface="Univers" panose="020B0503020202020204" pitchFamily="34" charset="0"/>
              </a:rPr>
              <a:t>Approved Word Mark</a:t>
            </a:r>
          </a:p>
        </p:txBody>
      </p:sp>
    </p:spTree>
    <p:extLst>
      <p:ext uri="{BB962C8B-B14F-4D97-AF65-F5344CB8AC3E}">
        <p14:creationId xmlns:p14="http://schemas.microsoft.com/office/powerpoint/2010/main" val="292811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Never embellish or manipulate logos</a:t>
            </a:r>
            <a:endParaRPr lang="en-US" sz="2400" dirty="0">
              <a:solidFill>
                <a:srgbClr val="011C4F"/>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pic>
        <p:nvPicPr>
          <p:cNvPr id="15" name="Picture 14">
            <a:extLst>
              <a:ext uri="{FF2B5EF4-FFF2-40B4-BE49-F238E27FC236}">
                <a16:creationId xmlns:a16="http://schemas.microsoft.com/office/drawing/2014/main" id="{168BB55C-FBDF-437C-9600-E6613402411D}"/>
              </a:ext>
            </a:extLst>
          </p:cNvPr>
          <p:cNvPicPr>
            <a:picLocks noChangeAspect="1"/>
          </p:cNvPicPr>
          <p:nvPr/>
        </p:nvPicPr>
        <p:blipFill>
          <a:blip r:embed="rId5"/>
          <a:stretch>
            <a:fillRect/>
          </a:stretch>
        </p:blipFill>
        <p:spPr>
          <a:xfrm>
            <a:off x="425957" y="1315492"/>
            <a:ext cx="4550487" cy="1597314"/>
          </a:xfrm>
          <a:prstGeom prst="rect">
            <a:avLst/>
          </a:prstGeom>
        </p:spPr>
      </p:pic>
      <p:pic>
        <p:nvPicPr>
          <p:cNvPr id="21" name="Picture 20">
            <a:extLst>
              <a:ext uri="{FF2B5EF4-FFF2-40B4-BE49-F238E27FC236}">
                <a16:creationId xmlns:a16="http://schemas.microsoft.com/office/drawing/2014/main" id="{CB295CC4-7360-464F-ABCF-82FF55388A63}"/>
              </a:ext>
            </a:extLst>
          </p:cNvPr>
          <p:cNvPicPr>
            <a:picLocks noChangeAspect="1"/>
          </p:cNvPicPr>
          <p:nvPr/>
        </p:nvPicPr>
        <p:blipFill>
          <a:blip r:embed="rId6"/>
          <a:stretch>
            <a:fillRect/>
          </a:stretch>
        </p:blipFill>
        <p:spPr>
          <a:xfrm>
            <a:off x="584283" y="4576568"/>
            <a:ext cx="4554957" cy="1470271"/>
          </a:xfrm>
          <a:prstGeom prst="rect">
            <a:avLst/>
          </a:prstGeom>
        </p:spPr>
      </p:pic>
      <p:pic>
        <p:nvPicPr>
          <p:cNvPr id="22" name="Picture 21">
            <a:extLst>
              <a:ext uri="{FF2B5EF4-FFF2-40B4-BE49-F238E27FC236}">
                <a16:creationId xmlns:a16="http://schemas.microsoft.com/office/drawing/2014/main" id="{75F3F323-0004-4982-B624-6B07E7F53240}"/>
              </a:ext>
            </a:extLst>
          </p:cNvPr>
          <p:cNvPicPr>
            <a:picLocks noChangeAspect="1"/>
          </p:cNvPicPr>
          <p:nvPr/>
        </p:nvPicPr>
        <p:blipFill>
          <a:blip r:embed="rId7"/>
          <a:stretch>
            <a:fillRect/>
          </a:stretch>
        </p:blipFill>
        <p:spPr>
          <a:xfrm>
            <a:off x="658435" y="3125112"/>
            <a:ext cx="4343400" cy="1295400"/>
          </a:xfrm>
          <a:prstGeom prst="rect">
            <a:avLst/>
          </a:prstGeom>
        </p:spPr>
      </p:pic>
      <p:pic>
        <p:nvPicPr>
          <p:cNvPr id="2" name="Picture 1">
            <a:extLst>
              <a:ext uri="{FF2B5EF4-FFF2-40B4-BE49-F238E27FC236}">
                <a16:creationId xmlns:a16="http://schemas.microsoft.com/office/drawing/2014/main" id="{C959467A-5B8B-46AA-9272-93957965960C}"/>
              </a:ext>
            </a:extLst>
          </p:cNvPr>
          <p:cNvPicPr>
            <a:picLocks noChangeAspect="1"/>
          </p:cNvPicPr>
          <p:nvPr/>
        </p:nvPicPr>
        <p:blipFill>
          <a:blip r:embed="rId8"/>
          <a:stretch>
            <a:fillRect/>
          </a:stretch>
        </p:blipFill>
        <p:spPr>
          <a:xfrm>
            <a:off x="6109052" y="2114149"/>
            <a:ext cx="1470734" cy="1361296"/>
          </a:xfrm>
          <a:prstGeom prst="rect">
            <a:avLst/>
          </a:prstGeom>
        </p:spPr>
      </p:pic>
      <p:pic>
        <p:nvPicPr>
          <p:cNvPr id="3" name="Picture 2">
            <a:extLst>
              <a:ext uri="{FF2B5EF4-FFF2-40B4-BE49-F238E27FC236}">
                <a16:creationId xmlns:a16="http://schemas.microsoft.com/office/drawing/2014/main" id="{03487DB2-D0FE-416F-98BA-90BE2C171891}"/>
              </a:ext>
            </a:extLst>
          </p:cNvPr>
          <p:cNvPicPr>
            <a:picLocks noChangeAspect="1"/>
          </p:cNvPicPr>
          <p:nvPr/>
        </p:nvPicPr>
        <p:blipFill>
          <a:blip r:embed="rId9"/>
          <a:stretch>
            <a:fillRect/>
          </a:stretch>
        </p:blipFill>
        <p:spPr>
          <a:xfrm>
            <a:off x="5907803" y="3860792"/>
            <a:ext cx="1982583" cy="1966817"/>
          </a:xfrm>
          <a:prstGeom prst="rect">
            <a:avLst/>
          </a:prstGeom>
        </p:spPr>
      </p:pic>
      <p:sp>
        <p:nvSpPr>
          <p:cNvPr id="8" name="TextBox 7">
            <a:extLst>
              <a:ext uri="{FF2B5EF4-FFF2-40B4-BE49-F238E27FC236}">
                <a16:creationId xmlns:a16="http://schemas.microsoft.com/office/drawing/2014/main" id="{9FEC031E-B0C6-4F28-8397-93D7583242B8}"/>
              </a:ext>
            </a:extLst>
          </p:cNvPr>
          <p:cNvSpPr txBox="1"/>
          <p:nvPr/>
        </p:nvSpPr>
        <p:spPr>
          <a:xfrm>
            <a:off x="6017342" y="1483942"/>
            <a:ext cx="2322871" cy="369332"/>
          </a:xfrm>
          <a:prstGeom prst="rect">
            <a:avLst/>
          </a:prstGeom>
          <a:noFill/>
        </p:spPr>
        <p:txBody>
          <a:bodyPr wrap="square" rtlCol="0">
            <a:spAutoFit/>
          </a:bodyPr>
          <a:lstStyle/>
          <a:p>
            <a:r>
              <a:rPr lang="en-US" b="1" dirty="0"/>
              <a:t>DO NOT</a:t>
            </a:r>
          </a:p>
        </p:txBody>
      </p:sp>
      <p:pic>
        <p:nvPicPr>
          <p:cNvPr id="1026" name="Picture 2" descr="Image result for do not image">
            <a:extLst>
              <a:ext uri="{FF2B5EF4-FFF2-40B4-BE49-F238E27FC236}">
                <a16:creationId xmlns:a16="http://schemas.microsoft.com/office/drawing/2014/main" id="{B34C1F6E-9B99-4A0E-9035-90BBBE4BB4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2070" y="1410433"/>
            <a:ext cx="554908" cy="44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05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rgbClr val="011C4F"/>
                </a:solidFill>
                <a:latin typeface="Rockwell" charset="0"/>
                <a:ea typeface="Rockwell" charset="0"/>
                <a:cs typeface="Rockwell" charset="0"/>
              </a:rPr>
              <a:t>Logos You Cannot Use</a:t>
            </a:r>
            <a:endParaRPr lang="en-US" sz="2400" dirty="0">
              <a:solidFill>
                <a:srgbClr val="011C4F"/>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rgbClr val="011C4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18" y="6199995"/>
            <a:ext cx="1290206" cy="440647"/>
          </a:xfrm>
          <a:prstGeom prst="rect">
            <a:avLst/>
          </a:prstGeom>
        </p:spPr>
      </p:pic>
      <p:pic>
        <p:nvPicPr>
          <p:cNvPr id="14" name="Picture 13" descr="A close up of a sign&#10;&#10;Description generated with very high confidence">
            <a:extLst>
              <a:ext uri="{FF2B5EF4-FFF2-40B4-BE49-F238E27FC236}">
                <a16:creationId xmlns:a16="http://schemas.microsoft.com/office/drawing/2014/main" id="{D5E6BF3D-7791-4EF0-A668-003FCED2D3C0}"/>
              </a:ext>
            </a:extLst>
          </p:cNvPr>
          <p:cNvPicPr>
            <a:picLocks noChangeAspect="1"/>
          </p:cNvPicPr>
          <p:nvPr/>
        </p:nvPicPr>
        <p:blipFill>
          <a:blip r:embed="rId5"/>
          <a:stretch>
            <a:fillRect/>
          </a:stretch>
        </p:blipFill>
        <p:spPr>
          <a:xfrm>
            <a:off x="1397632" y="2016549"/>
            <a:ext cx="1323062" cy="1022366"/>
          </a:xfrm>
          <a:prstGeom prst="rect">
            <a:avLst/>
          </a:prstGeom>
        </p:spPr>
      </p:pic>
      <p:pic>
        <p:nvPicPr>
          <p:cNvPr id="16" name="Picture 15" descr="A picture containing text, book&#10;&#10;Description generated with very high confidence">
            <a:extLst>
              <a:ext uri="{FF2B5EF4-FFF2-40B4-BE49-F238E27FC236}">
                <a16:creationId xmlns:a16="http://schemas.microsoft.com/office/drawing/2014/main" id="{76F9360C-ECEF-4616-8D53-5551AFA3F285}"/>
              </a:ext>
            </a:extLst>
          </p:cNvPr>
          <p:cNvPicPr>
            <a:picLocks noChangeAspect="1"/>
          </p:cNvPicPr>
          <p:nvPr/>
        </p:nvPicPr>
        <p:blipFill>
          <a:blip r:embed="rId6"/>
          <a:stretch>
            <a:fillRect/>
          </a:stretch>
        </p:blipFill>
        <p:spPr>
          <a:xfrm>
            <a:off x="1540581" y="4158190"/>
            <a:ext cx="720480" cy="1136758"/>
          </a:xfrm>
          <a:prstGeom prst="rect">
            <a:avLst/>
          </a:prstGeom>
        </p:spPr>
      </p:pic>
      <p:sp>
        <p:nvSpPr>
          <p:cNvPr id="17" name="TextBox 16">
            <a:extLst>
              <a:ext uri="{FF2B5EF4-FFF2-40B4-BE49-F238E27FC236}">
                <a16:creationId xmlns:a16="http://schemas.microsoft.com/office/drawing/2014/main" id="{B1C19BF3-02B0-40F2-A315-CA19A4797630}"/>
              </a:ext>
            </a:extLst>
          </p:cNvPr>
          <p:cNvSpPr txBox="1"/>
          <p:nvPr/>
        </p:nvSpPr>
        <p:spPr>
          <a:xfrm>
            <a:off x="4323917" y="1493002"/>
            <a:ext cx="4576953" cy="584775"/>
          </a:xfrm>
          <a:prstGeom prst="rect">
            <a:avLst/>
          </a:prstGeom>
          <a:noFill/>
        </p:spPr>
        <p:txBody>
          <a:bodyPr wrap="square" rtlCol="0">
            <a:spAutoFit/>
          </a:bodyPr>
          <a:lstStyle/>
          <a:p>
            <a:r>
              <a:rPr lang="en-US" sz="1400" dirty="0">
                <a:latin typeface="Univers" panose="020B0503020202020204" pitchFamily="34" charset="0"/>
              </a:rPr>
              <a:t>This is the university seal, NOT a logo</a:t>
            </a:r>
          </a:p>
          <a:p>
            <a:endParaRPr lang="en-US" dirty="0"/>
          </a:p>
        </p:txBody>
      </p:sp>
      <p:pic>
        <p:nvPicPr>
          <p:cNvPr id="18" name="Picture 17">
            <a:extLst>
              <a:ext uri="{FF2B5EF4-FFF2-40B4-BE49-F238E27FC236}">
                <a16:creationId xmlns:a16="http://schemas.microsoft.com/office/drawing/2014/main" id="{AB8FB1EC-0F4B-4EA1-911E-99F79DF190D2}"/>
              </a:ext>
            </a:extLst>
          </p:cNvPr>
          <p:cNvPicPr>
            <a:picLocks noChangeAspect="1"/>
          </p:cNvPicPr>
          <p:nvPr/>
        </p:nvPicPr>
        <p:blipFill>
          <a:blip r:embed="rId7"/>
          <a:stretch>
            <a:fillRect/>
          </a:stretch>
        </p:blipFill>
        <p:spPr>
          <a:xfrm>
            <a:off x="4247535" y="1981832"/>
            <a:ext cx="3128979" cy="1289941"/>
          </a:xfrm>
          <a:prstGeom prst="rect">
            <a:avLst/>
          </a:prstGeom>
        </p:spPr>
      </p:pic>
      <p:pic>
        <p:nvPicPr>
          <p:cNvPr id="8" name="Picture 7">
            <a:extLst>
              <a:ext uri="{FF2B5EF4-FFF2-40B4-BE49-F238E27FC236}">
                <a16:creationId xmlns:a16="http://schemas.microsoft.com/office/drawing/2014/main" id="{FFE5D97F-646C-47C3-B315-CA153F94D388}"/>
              </a:ext>
            </a:extLst>
          </p:cNvPr>
          <p:cNvPicPr>
            <a:picLocks noChangeAspect="1"/>
          </p:cNvPicPr>
          <p:nvPr/>
        </p:nvPicPr>
        <p:blipFill>
          <a:blip r:embed="rId8"/>
          <a:stretch>
            <a:fillRect/>
          </a:stretch>
        </p:blipFill>
        <p:spPr>
          <a:xfrm>
            <a:off x="4636513" y="4257677"/>
            <a:ext cx="964725" cy="1307070"/>
          </a:xfrm>
          <a:prstGeom prst="rect">
            <a:avLst/>
          </a:prstGeom>
        </p:spPr>
      </p:pic>
      <p:sp>
        <p:nvSpPr>
          <p:cNvPr id="9" name="TextBox 8">
            <a:extLst>
              <a:ext uri="{FF2B5EF4-FFF2-40B4-BE49-F238E27FC236}">
                <a16:creationId xmlns:a16="http://schemas.microsoft.com/office/drawing/2014/main" id="{40EE7474-1ACB-49BE-8A31-CB24017FA919}"/>
              </a:ext>
            </a:extLst>
          </p:cNvPr>
          <p:cNvSpPr txBox="1"/>
          <p:nvPr/>
        </p:nvSpPr>
        <p:spPr>
          <a:xfrm>
            <a:off x="4580876" y="3780609"/>
            <a:ext cx="2898059" cy="307777"/>
          </a:xfrm>
          <a:prstGeom prst="rect">
            <a:avLst/>
          </a:prstGeom>
          <a:noFill/>
        </p:spPr>
        <p:txBody>
          <a:bodyPr wrap="square" rtlCol="0">
            <a:spAutoFit/>
          </a:bodyPr>
          <a:lstStyle/>
          <a:p>
            <a:r>
              <a:rPr lang="en-US" sz="1400" dirty="0">
                <a:latin typeface="Univers" panose="020B0503020202020204" pitchFamily="34" charset="0"/>
              </a:rPr>
              <a:t>Old Grubby</a:t>
            </a:r>
          </a:p>
        </p:txBody>
      </p:sp>
      <p:sp>
        <p:nvSpPr>
          <p:cNvPr id="11" name="TextBox 10">
            <a:extLst>
              <a:ext uri="{FF2B5EF4-FFF2-40B4-BE49-F238E27FC236}">
                <a16:creationId xmlns:a16="http://schemas.microsoft.com/office/drawing/2014/main" id="{83004831-78F4-42DF-B164-1EB32389EBA1}"/>
              </a:ext>
            </a:extLst>
          </p:cNvPr>
          <p:cNvSpPr txBox="1"/>
          <p:nvPr/>
        </p:nvSpPr>
        <p:spPr>
          <a:xfrm>
            <a:off x="612058" y="1493002"/>
            <a:ext cx="3016045" cy="307777"/>
          </a:xfrm>
          <a:prstGeom prst="rect">
            <a:avLst/>
          </a:prstGeom>
          <a:noFill/>
        </p:spPr>
        <p:txBody>
          <a:bodyPr wrap="square" rtlCol="0">
            <a:spAutoFit/>
          </a:bodyPr>
          <a:lstStyle/>
          <a:p>
            <a:r>
              <a:rPr lang="en-US" sz="1400" dirty="0">
                <a:latin typeface="Univers" panose="020B0503020202020204" pitchFamily="34" charset="0"/>
              </a:rPr>
              <a:t>Alumni Association logo</a:t>
            </a:r>
          </a:p>
        </p:txBody>
      </p:sp>
      <p:sp>
        <p:nvSpPr>
          <p:cNvPr id="12" name="TextBox 11">
            <a:extLst>
              <a:ext uri="{FF2B5EF4-FFF2-40B4-BE49-F238E27FC236}">
                <a16:creationId xmlns:a16="http://schemas.microsoft.com/office/drawing/2014/main" id="{BDA7ACF1-F6FF-4A36-AEEC-88E46E96BD4F}"/>
              </a:ext>
            </a:extLst>
          </p:cNvPr>
          <p:cNvSpPr txBox="1"/>
          <p:nvPr/>
        </p:nvSpPr>
        <p:spPr>
          <a:xfrm>
            <a:off x="707923" y="3510116"/>
            <a:ext cx="2455606" cy="307777"/>
          </a:xfrm>
          <a:prstGeom prst="rect">
            <a:avLst/>
          </a:prstGeom>
          <a:noFill/>
        </p:spPr>
        <p:txBody>
          <a:bodyPr wrap="square" rtlCol="0">
            <a:spAutoFit/>
          </a:bodyPr>
          <a:lstStyle/>
          <a:p>
            <a:r>
              <a:rPr lang="en-US" sz="1400" dirty="0">
                <a:latin typeface="Univers" panose="020B0503020202020204" pitchFamily="34" charset="0"/>
              </a:rPr>
              <a:t>Foundation logo</a:t>
            </a:r>
          </a:p>
        </p:txBody>
      </p:sp>
    </p:spTree>
    <p:extLst>
      <p:ext uri="{BB962C8B-B14F-4D97-AF65-F5344CB8AC3E}">
        <p14:creationId xmlns:p14="http://schemas.microsoft.com/office/powerpoint/2010/main" val="2074659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52876" cy="6858000"/>
          </a:xfrm>
          <a:prstGeom prst="rect">
            <a:avLst/>
          </a:prstGeom>
          <a:solidFill>
            <a:srgbClr val="011C4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dirty="0">
              <a:solidFill>
                <a:srgbClr val="1F497D"/>
              </a:solidFill>
            </a:endParaRPr>
          </a:p>
        </p:txBody>
      </p:sp>
      <p:sp>
        <p:nvSpPr>
          <p:cNvPr id="4" name="TextBox 3"/>
          <p:cNvSpPr txBox="1"/>
          <p:nvPr/>
        </p:nvSpPr>
        <p:spPr>
          <a:xfrm>
            <a:off x="8877" y="213508"/>
            <a:ext cx="9143999" cy="461665"/>
          </a:xfrm>
          <a:prstGeom prst="rect">
            <a:avLst/>
          </a:prstGeom>
          <a:noFill/>
        </p:spPr>
        <p:txBody>
          <a:bodyPr wrap="square" rtlCol="0">
            <a:spAutoFit/>
          </a:bodyPr>
          <a:lstStyle/>
          <a:p>
            <a:pPr algn="ctr" defTabSz="457200" fontAlgn="base">
              <a:spcBef>
                <a:spcPct val="0"/>
              </a:spcBef>
              <a:spcAft>
                <a:spcPct val="0"/>
              </a:spcAft>
            </a:pPr>
            <a:r>
              <a:rPr lang="en-US" sz="2400" b="1" dirty="0">
                <a:solidFill>
                  <a:schemeClr val="bg1"/>
                </a:solidFill>
                <a:latin typeface="Rockwell" charset="0"/>
                <a:ea typeface="Rockwell" charset="0"/>
                <a:cs typeface="Rockwell" charset="0"/>
              </a:rPr>
              <a:t>Branded Resources</a:t>
            </a:r>
            <a:endParaRPr lang="en-US" sz="2400"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23"/>
            <a:ext cx="9144000" cy="268842"/>
          </a:xfrm>
          <a:prstGeom prst="rect">
            <a:avLst/>
          </a:prstGeom>
        </p:spPr>
      </p:pic>
      <p:sp>
        <p:nvSpPr>
          <p:cNvPr id="6" name="Rectangle 5"/>
          <p:cNvSpPr/>
          <p:nvPr/>
        </p:nvSpPr>
        <p:spPr>
          <a:xfrm>
            <a:off x="4323917" y="876117"/>
            <a:ext cx="503277" cy="6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en-US" sz="3225">
              <a:solidFill>
                <a:srgbClr val="1F497D"/>
              </a:solidFill>
            </a:endParaRPr>
          </a:p>
        </p:txBody>
      </p:sp>
      <p:cxnSp>
        <p:nvCxnSpPr>
          <p:cNvPr id="7" name="Straight Connector 6"/>
          <p:cNvCxnSpPr/>
          <p:nvPr/>
        </p:nvCxnSpPr>
        <p:spPr>
          <a:xfrm>
            <a:off x="257452" y="935893"/>
            <a:ext cx="8646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80" y="121478"/>
            <a:ext cx="466395" cy="6329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084" y="6199995"/>
            <a:ext cx="1290875" cy="440647"/>
          </a:xfrm>
          <a:prstGeom prst="rect">
            <a:avLst/>
          </a:prstGeom>
        </p:spPr>
      </p:pic>
      <p:pic>
        <p:nvPicPr>
          <p:cNvPr id="12" name="Picture 11">
            <a:extLst>
              <a:ext uri="{FF2B5EF4-FFF2-40B4-BE49-F238E27FC236}">
                <a16:creationId xmlns:a16="http://schemas.microsoft.com/office/drawing/2014/main" id="{E6F83483-D9AE-4DDC-A0A5-61DBAF92D81C}"/>
              </a:ext>
            </a:extLst>
          </p:cNvPr>
          <p:cNvPicPr>
            <a:picLocks noChangeAspect="1"/>
          </p:cNvPicPr>
          <p:nvPr/>
        </p:nvPicPr>
        <p:blipFill>
          <a:blip r:embed="rId5"/>
          <a:stretch>
            <a:fillRect/>
          </a:stretch>
        </p:blipFill>
        <p:spPr>
          <a:xfrm>
            <a:off x="2785782" y="1808550"/>
            <a:ext cx="3572435" cy="3392724"/>
          </a:xfrm>
          <a:prstGeom prst="rect">
            <a:avLst/>
          </a:prstGeom>
        </p:spPr>
      </p:pic>
    </p:spTree>
    <p:extLst>
      <p:ext uri="{BB962C8B-B14F-4D97-AF65-F5344CB8AC3E}">
        <p14:creationId xmlns:p14="http://schemas.microsoft.com/office/powerpoint/2010/main" val="23829419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TotalTime>
  <Words>744</Words>
  <Application>Microsoft Office PowerPoint</Application>
  <PresentationFormat>On-screen Show (4:3)</PresentationFormat>
  <Paragraphs>162</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Century Gothic</vt:lpstr>
      <vt:lpstr>Rockwell</vt:lpstr>
      <vt:lpstr>Univers</vt:lpstr>
      <vt:lpstr>Univers 55</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Brian J.</dc:creator>
  <cp:lastModifiedBy>Mustard, Barbara A. (SDSMT)</cp:lastModifiedBy>
  <cp:revision>35</cp:revision>
  <cp:lastPrinted>2017-05-23T16:45:30Z</cp:lastPrinted>
  <dcterms:created xsi:type="dcterms:W3CDTF">2017-01-05T16:35:17Z</dcterms:created>
  <dcterms:modified xsi:type="dcterms:W3CDTF">2017-08-31T19:11:40Z</dcterms:modified>
</cp:coreProperties>
</file>